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5ab528b96f59433e" /><Relationship Type="http://schemas.openxmlformats.org/officeDocument/2006/relationships/extended-properties" Target="/docProps/app.xml" Id="R225b7850cc5c47ea" /><Relationship Type="http://schemas.openxmlformats.org/officeDocument/2006/relationships/officeDocument" Target="/ppt/presentation.xml" Id="R73a5f61c97894f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340d00bc024866"/>
    <p:sldMasterId xmlns:r="http://schemas.openxmlformats.org/officeDocument/2006/relationships" id="2147483662" r:id="R3750cfc5ea004661"/>
  </p:sldMasterIdLst>
  <p:notesMasterIdLst>
    <p:notesMasterId xmlns:r="http://schemas.openxmlformats.org/officeDocument/2006/relationships" r:id="Re8609eea4a874bc8"/>
  </p:notesMasterIdLst>
  <p:sldIdLst>
    <p:sldId xmlns:r="http://schemas.openxmlformats.org/officeDocument/2006/relationships" id="256" r:id="R2726d769afdc4dc6"/>
    <p:sldId xmlns:r="http://schemas.openxmlformats.org/officeDocument/2006/relationships" id="257" r:id="R15c36e372d7a47cf"/>
    <p:sldId xmlns:r="http://schemas.openxmlformats.org/officeDocument/2006/relationships" id="258" r:id="R35c60b8224fa488a"/>
    <p:sldId xmlns:r="http://schemas.openxmlformats.org/officeDocument/2006/relationships" id="259" r:id="R3c906844b11e454d"/>
    <p:sldId xmlns:r="http://schemas.openxmlformats.org/officeDocument/2006/relationships" id="260" r:id="Rff5e1dbbf22a4fb1"/>
    <p:sldId xmlns:r="http://schemas.openxmlformats.org/officeDocument/2006/relationships" id="261" r:id="R062085131e954331"/>
    <p:sldId xmlns:r="http://schemas.openxmlformats.org/officeDocument/2006/relationships" id="262" r:id="R692e22b034bc44e4"/>
    <p:sldId xmlns:r="http://schemas.openxmlformats.org/officeDocument/2006/relationships" id="263" r:id="R1b4a7ec0843d4165"/>
    <p:sldId xmlns:r="http://schemas.openxmlformats.org/officeDocument/2006/relationships" id="264" r:id="R6fb33ecd202a4cff"/>
    <p:sldId xmlns:r="http://schemas.openxmlformats.org/officeDocument/2006/relationships" id="265" r:id="R9a01d8c87a1c4059"/>
    <p:sldId xmlns:r="http://schemas.openxmlformats.org/officeDocument/2006/relationships" id="266" r:id="Rf0cff232eec148f0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c730fccdc9974215" /><Relationship Type="http://schemas.openxmlformats.org/officeDocument/2006/relationships/slideMaster" Target="/ppt/slideMasters/slideMaster1.xml" Id="Rb0340d00bc024866" /><Relationship Type="http://schemas.openxmlformats.org/officeDocument/2006/relationships/slideMaster" Target="/ppt/slideMasters/slideMaster2.xml" Id="R3750cfc5ea004661" /><Relationship Type="http://schemas.openxmlformats.org/officeDocument/2006/relationships/notesMaster" Target="/ppt/notesMasters/notesMaster1.xml" Id="Re8609eea4a874bc8" /><Relationship Type="http://schemas.openxmlformats.org/officeDocument/2006/relationships/presProps" Target="/ppt/presProps.xml" Id="R6f6e6ed1af1c4769" /><Relationship Type="http://schemas.openxmlformats.org/officeDocument/2006/relationships/viewProps" Target="/ppt/viewProps.xml" Id="Red4a093c45bb4c87" /><Relationship Type="http://schemas.openxmlformats.org/officeDocument/2006/relationships/tableStyles" Target="/ppt/tableStyles.xml" Id="R6f163320148f4244" /><Relationship Type="http://schemas.openxmlformats.org/officeDocument/2006/relationships/slide" Target="/ppt/slides/slide1.xml" Id="R2726d769afdc4dc6" /><Relationship Type="http://schemas.openxmlformats.org/officeDocument/2006/relationships/slide" Target="/ppt/slides/slide2.xml" Id="R15c36e372d7a47cf" /><Relationship Type="http://schemas.openxmlformats.org/officeDocument/2006/relationships/slide" Target="/ppt/slides/slide3.xml" Id="R35c60b8224fa488a" /><Relationship Type="http://schemas.openxmlformats.org/officeDocument/2006/relationships/slide" Target="/ppt/slides/slide4.xml" Id="R3c906844b11e454d" /><Relationship Type="http://schemas.openxmlformats.org/officeDocument/2006/relationships/slide" Target="/ppt/slides/slide5.xml" Id="Rff5e1dbbf22a4fb1" /><Relationship Type="http://schemas.openxmlformats.org/officeDocument/2006/relationships/slide" Target="/ppt/slides/slide6.xml" Id="R062085131e954331" /><Relationship Type="http://schemas.openxmlformats.org/officeDocument/2006/relationships/slide" Target="/ppt/slides/slide7.xml" Id="R692e22b034bc44e4" /><Relationship Type="http://schemas.openxmlformats.org/officeDocument/2006/relationships/slide" Target="/ppt/slides/slide8.xml" Id="R1b4a7ec0843d4165" /><Relationship Type="http://schemas.openxmlformats.org/officeDocument/2006/relationships/slide" Target="/ppt/slides/slide9.xml" Id="R6fb33ecd202a4cff" /><Relationship Type="http://schemas.openxmlformats.org/officeDocument/2006/relationships/slide" Target="/ppt/slides/slide10.xml" Id="R9a01d8c87a1c4059" /><Relationship Type="http://schemas.openxmlformats.org/officeDocument/2006/relationships/slide" Target="/ppt/slides/slide11.xml" Id="Rf0cff232eec148f0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8edff3386d4146c0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448445cddf0a4b7d" /><Relationship Type="http://schemas.openxmlformats.org/officeDocument/2006/relationships/notesMaster" Target="/ppt/notesMasters/notesMaster1.xml" Id="R8e833c287a4d4e66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126fff7abbe448a0" /><Relationship Type="http://schemas.openxmlformats.org/officeDocument/2006/relationships/notesMaster" Target="/ppt/notesMasters/notesMaster1.xml" Id="R8f3b5ce6f1ac4686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55ebaef76e664a35" /><Relationship Type="http://schemas.openxmlformats.org/officeDocument/2006/relationships/notesMaster" Target="/ppt/notesMasters/notesMaster1.xml" Id="Rc31053ca1b4144e7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cd69bb17978342fd" /><Relationship Type="http://schemas.openxmlformats.org/officeDocument/2006/relationships/notesMaster" Target="/ppt/notesMasters/notesMaster1.xml" Id="R2328c076a6e1401e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a78c850c33204606" /><Relationship Type="http://schemas.openxmlformats.org/officeDocument/2006/relationships/notesMaster" Target="/ppt/notesMasters/notesMaster1.xml" Id="R2f9aecc162dd491e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bd58536af76d4ade" /><Relationship Type="http://schemas.openxmlformats.org/officeDocument/2006/relationships/notesMaster" Target="/ppt/notesMasters/notesMaster1.xml" Id="Raa25fd7ca0f9416f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b85af1bef29148d3" /><Relationship Type="http://schemas.openxmlformats.org/officeDocument/2006/relationships/notesMaster" Target="/ppt/notesMasters/notesMaster1.xml" Id="R97233ecb098f4303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aeaa6bd6e9874840" /><Relationship Type="http://schemas.openxmlformats.org/officeDocument/2006/relationships/notesMaster" Target="/ppt/notesMasters/notesMaster1.xml" Id="R5a284566803d44f7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fea4d27fcb844ba4" /><Relationship Type="http://schemas.openxmlformats.org/officeDocument/2006/relationships/notesMaster" Target="/ppt/notesMasters/notesMaster1.xml" Id="R7afdd1813395410d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61c9e55c9ec34bc5" /><Relationship Type="http://schemas.openxmlformats.org/officeDocument/2006/relationships/notesMaster" Target="/ppt/notesMasters/notesMaster1.xml" Id="R09fdd651a5434c96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dcb2d885d3b9419c" /><Relationship Type="http://schemas.openxmlformats.org/officeDocument/2006/relationships/notesMaster" Target="/ppt/notesMasters/notesMaster1.xml" Id="R90ff00a2ad0949ec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https://plato.stanford.edu/entries/ethics-virtue/</a:t>
            </a:r>
          </a:p>
          <a:p xmlns:a="http://schemas.openxmlformats.org/drawingml/2006/main">
            <a:r>
              <a:t>- https://plato.stanford.edu/entries/consequentialism/</a:t>
            </a:r>
          </a:p>
          <a:p xmlns:a="http://schemas.openxmlformats.org/drawingml/2006/main">
            <a:r>
              <a:t>- https://humanists.uk/humanism-explained/humanist-values/being-good/</a:t>
            </a:r>
          </a:p>
          <a:p xmlns:a="http://schemas.openxmlformats.org/drawingml/2006/main">
            <a:r>
              <a:t>- https://www.gov.uk/government/publications/relationships-education-relationships-and-sex-education-rse-and-health-education/relationships-and-sex-education-rse-secondary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https://plato.stanford.edu/entries/ethics-virtue/</a:t>
            </a:r>
          </a:p>
          <a:p xmlns:a="http://schemas.openxmlformats.org/drawingml/2006/main">
            <a:r>
              <a:t>- https://plato.stanford.edu/entries/consequentialism/</a:t>
            </a:r>
          </a:p>
          <a:p xmlns:a="http://schemas.openxmlformats.org/drawingml/2006/main">
            <a:r>
              <a:t>- https://humanists.uk/humanism-explained/humanist-values/being-good/</a:t>
            </a:r>
          </a:p>
          <a:p xmlns:a="http://schemas.openxmlformats.org/drawingml/2006/main">
            <a:r>
              <a:t>- https://www.gov.uk/government/publications/relationships-education-relationships-and-sex-education-rse-and-health-education/relationships-and-sex-education-rse-secondary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https://plato.stanford.edu/entries/ethics-virtue/</a:t>
            </a:r>
          </a:p>
          <a:p xmlns:a="http://schemas.openxmlformats.org/drawingml/2006/main">
            <a:r>
              <a:t>- https://plato.stanford.edu/entries/consequentialism/</a:t>
            </a:r>
          </a:p>
          <a:p xmlns:a="http://schemas.openxmlformats.org/drawingml/2006/main">
            <a:r>
              <a:t>- https://humanists.uk/humanism-explained/humanist-values/being-good/</a:t>
            </a:r>
          </a:p>
          <a:p xmlns:a="http://schemas.openxmlformats.org/drawingml/2006/main">
            <a:r>
              <a:t>- https://www.gov.uk/government/publications/relationships-education-relationships-and-sex-education-rse-and-health-education/relationships-and-sex-education-rse-secondary</a:t>
            </a:r>
          </a:p>
          <a:p xmlns:a="http://schemas.openxmlformats.org/drawingml/2006/main">
            <a:r>
              <a:t>- C:\Users\lroox\OneDrive\Documents\ChatGPT\The great GCSE rebuild\workstreams\wp01-specification\coverage-ledger.json</a:t>
            </a:r>
          </a:p>
          <a:p xmlns:a="http://schemas.openxmlformats.org/drawingml/2006/main">
            <a:r>
              <a:t>- C:\Users\lroox\OneDrive\Documents\ChatGPT\The great GCSE rebuild\data\learning-journeys.json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https://plato.stanford.edu/entries/ethics-virtue/</a:t>
            </a:r>
          </a:p>
          <a:p xmlns:a="http://schemas.openxmlformats.org/drawingml/2006/main">
            <a:r>
              <a:t>- https://plato.stanford.edu/entries/consequentialism/</a:t>
            </a:r>
          </a:p>
          <a:p xmlns:a="http://schemas.openxmlformats.org/drawingml/2006/main">
            <a:r>
              <a:t>- https://humanists.uk/humanism-explained/humanist-values/being-good/</a:t>
            </a:r>
          </a:p>
          <a:p xmlns:a="http://schemas.openxmlformats.org/drawingml/2006/main">
            <a:r>
              <a:t>- https://www.gov.uk/government/publications/relationships-education-relationships-and-sex-education-rse-and-health-education/relationships-and-sex-education-rse-secondary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rebuild\data\learning-journeys.json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https://plato.stanford.edu/entries/ethics-virtue/</a:t>
            </a:r>
          </a:p>
          <a:p xmlns:a="http://schemas.openxmlformats.org/drawingml/2006/main">
            <a:r>
              <a:t>- https://plato.stanford.edu/entries/consequentialism/</a:t>
            </a:r>
          </a:p>
          <a:p xmlns:a="http://schemas.openxmlformats.org/drawingml/2006/main">
            <a:r>
              <a:t>- https://humanists.uk/humanism-explained/humanist-values/being-good/</a:t>
            </a:r>
          </a:p>
          <a:p xmlns:a="http://schemas.openxmlformats.org/drawingml/2006/main">
            <a:r>
              <a:t>- https://www.gov.uk/government/publications/relationships-education-relationships-and-sex-education-rse-and-health-education/relationships-and-sex-education-rse-secondary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rebuild\data\learning-journeys.json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https://plato.stanford.edu/entries/ethics-virtue/</a:t>
            </a:r>
          </a:p>
          <a:p xmlns:a="http://schemas.openxmlformats.org/drawingml/2006/main">
            <a:r>
              <a:t>- https://plato.stanford.edu/entries/consequentialism/</a:t>
            </a:r>
          </a:p>
          <a:p xmlns:a="http://schemas.openxmlformats.org/drawingml/2006/main">
            <a:r>
              <a:t>- https://humanists.uk/humanism-explained/humanist-values/being-good/</a:t>
            </a:r>
          </a:p>
          <a:p xmlns:a="http://schemas.openxmlformats.org/drawingml/2006/main">
            <a:r>
              <a:t>- https://www.gov.uk/government/publications/relationships-education-relationships-and-sex-education-rse-and-health-education/relationships-and-sex-education-rse-secondary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rebuild\data\learning-journeys.json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https://plato.stanford.edu/entries/ethics-virtue/</a:t>
            </a:r>
          </a:p>
          <a:p xmlns:a="http://schemas.openxmlformats.org/drawingml/2006/main">
            <a:r>
              <a:t>- https://plato.stanford.edu/entries/consequentialism/</a:t>
            </a:r>
          </a:p>
          <a:p xmlns:a="http://schemas.openxmlformats.org/drawingml/2006/main">
            <a:r>
              <a:t>- https://humanists.uk/humanism-explained/humanist-values/being-good/</a:t>
            </a:r>
          </a:p>
          <a:p xmlns:a="http://schemas.openxmlformats.org/drawingml/2006/main">
            <a:r>
              <a:t>- https://www.gov.uk/government/publications/relationships-education-relationships-and-sex-education-rse-and-health-education/relationships-and-sex-education-rse-secondary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rebuild\data\learning-journeys.json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https://plato.stanford.edu/entries/ethics-virtue/</a:t>
            </a:r>
          </a:p>
          <a:p xmlns:a="http://schemas.openxmlformats.org/drawingml/2006/main">
            <a:r>
              <a:t>- https://plato.stanford.edu/entries/consequentialism/</a:t>
            </a:r>
          </a:p>
          <a:p xmlns:a="http://schemas.openxmlformats.org/drawingml/2006/main">
            <a:r>
              <a:t>- https://humanists.uk/humanism-explained/humanist-values/being-good/</a:t>
            </a:r>
          </a:p>
          <a:p xmlns:a="http://schemas.openxmlformats.org/drawingml/2006/main">
            <a:r>
              <a:t>- https://www.gov.uk/government/publications/relationships-education-relationships-and-sex-education-rse-and-health-education/relationships-and-sex-education-rse-secondary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rebuild\data\learning-journeys.json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https://plato.stanford.edu/entries/ethics-virtue/</a:t>
            </a:r>
          </a:p>
          <a:p xmlns:a="http://schemas.openxmlformats.org/drawingml/2006/main">
            <a:r>
              <a:t>- https://plato.stanford.edu/entries/consequentialism/</a:t>
            </a:r>
          </a:p>
          <a:p xmlns:a="http://schemas.openxmlformats.org/drawingml/2006/main">
            <a:r>
              <a:t>- https://humanists.uk/humanism-explained/humanist-values/being-good/</a:t>
            </a:r>
          </a:p>
          <a:p xmlns:a="http://schemas.openxmlformats.org/drawingml/2006/main">
            <a:r>
              <a:t>- https://www.gov.uk/government/publications/relationships-education-relationships-and-sex-education-rse-and-health-education/relationships-and-sex-education-rse-secondary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rebuild\data\learning-journeys.json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https://plato.stanford.edu/entries/ethics-virtue/</a:t>
            </a:r>
          </a:p>
          <a:p xmlns:a="http://schemas.openxmlformats.org/drawingml/2006/main">
            <a:r>
              <a:t>- https://plato.stanford.edu/entries/consequentialism/</a:t>
            </a:r>
          </a:p>
          <a:p xmlns:a="http://schemas.openxmlformats.org/drawingml/2006/main">
            <a:r>
              <a:t>- https://humanists.uk/humanism-explained/humanist-values/being-good/</a:t>
            </a:r>
          </a:p>
          <a:p xmlns:a="http://schemas.openxmlformats.org/drawingml/2006/main">
            <a:r>
              <a:t>- https://www.gov.uk/government/publications/relationships-education-relationships-and-sex-education-rse-and-health-education/relationships-and-sex-education-rse-secondary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rebuild\data\learning-journeys.json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https://plato.stanford.edu/entries/ethics-virtue/</a:t>
            </a:r>
          </a:p>
          <a:p xmlns:a="http://schemas.openxmlformats.org/drawingml/2006/main">
            <a:r>
              <a:t>- https://plato.stanford.edu/entries/consequentialism/</a:t>
            </a:r>
          </a:p>
          <a:p xmlns:a="http://schemas.openxmlformats.org/drawingml/2006/main">
            <a:r>
              <a:t>- https://humanists.uk/humanism-explained/humanist-values/being-good/</a:t>
            </a:r>
          </a:p>
          <a:p xmlns:a="http://schemas.openxmlformats.org/drawingml/2006/main">
            <a:r>
              <a:t>- https://www.gov.uk/government/publications/relationships-education-relationships-and-sex-education-rse-and-health-education/relationships-and-sex-education-rse-secondary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104a19f920494b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cb3b13d0b644d9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34af7f87a148a9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8a2773bd8c4619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63e030c7074738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73083d8a82484e61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579071d958164043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6718e3e603644c5a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0cce72be9068463c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ecd542d80047d9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0b1b5a08564a8c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8a039d5bdc41d2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2bf73e87ac43de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79304967e94b83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4ea40749c94a20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1ea5f3552143c9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28d11e6f564694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2768bf0a09d440ed" /><Relationship Type="http://schemas.openxmlformats.org/officeDocument/2006/relationships/slideLayout" Target="/ppt/slideLayouts/slideLayout1.xml" Id="Rfcb74d6f5e784927" /><Relationship Type="http://schemas.openxmlformats.org/officeDocument/2006/relationships/slideLayout" Target="/ppt/slideLayouts/slideLayout2.xml" Id="R3f479571606d4057" /><Relationship Type="http://schemas.openxmlformats.org/officeDocument/2006/relationships/slideLayout" Target="/ppt/slideLayouts/slideLayout3.xml" Id="R75c6e3f37165433e" /><Relationship Type="http://schemas.openxmlformats.org/officeDocument/2006/relationships/slideLayout" Target="/ppt/slideLayouts/slideLayout4.xml" Id="Rf48c0b9a617e4ca9" /><Relationship Type="http://schemas.openxmlformats.org/officeDocument/2006/relationships/slideLayout" Target="/ppt/slideLayouts/slideLayout5.xml" Id="R967e6746ad9a4987" /><Relationship Type="http://schemas.openxmlformats.org/officeDocument/2006/relationships/slideLayout" Target="/ppt/slideLayouts/slideLayout6.xml" Id="Rffcd2ff77f59410d" /><Relationship Type="http://schemas.openxmlformats.org/officeDocument/2006/relationships/slideLayout" Target="/ppt/slideLayouts/slideLayout7.xml" Id="R777ebcf3497240c9" /><Relationship Type="http://schemas.openxmlformats.org/officeDocument/2006/relationships/slideLayout" Target="/ppt/slideLayouts/slideLayout8.xml" Id="R50514b90d2a047c3" /><Relationship Type="http://schemas.openxmlformats.org/officeDocument/2006/relationships/slideLayout" Target="/ppt/slideLayouts/slideLayout9.xml" Id="Raa4d2f94c7e64aeb" /><Relationship Type="http://schemas.openxmlformats.org/officeDocument/2006/relationships/slideLayout" Target="/ppt/slideLayouts/slideLayout10.xml" Id="R31349fc2d89f4468" /><Relationship Type="http://schemas.openxmlformats.org/officeDocument/2006/relationships/slideLayout" Target="/ppt/slideLayouts/slideLayout11.xml" Id="Rfffd53ec7f804860" /><Relationship Type="http://schemas.openxmlformats.org/officeDocument/2006/relationships/slideLayout" Target="/ppt/slideLayouts/slideLayout12.xml" Id="R9cd223babf0c480d" /><Relationship Type="http://schemas.openxmlformats.org/officeDocument/2006/relationships/slideLayout" Target="/ppt/slideLayouts/slideLayout13.xml" Id="R26435e6a56fd4f68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26137a33b9cc48bd" /><Relationship Type="http://schemas.openxmlformats.org/officeDocument/2006/relationships/slideLayout" Target="/ppt/slideLayouts/slideLayout14.xml" Id="R4f5a20e78b674da1" /><Relationship Type="http://schemas.openxmlformats.org/officeDocument/2006/relationships/slideLayout" Target="/ppt/slideLayouts/slideLayout15.xml" Id="Rf8a172539c9c4e3b" /><Relationship Type="http://schemas.openxmlformats.org/officeDocument/2006/relationships/slideLayout" Target="/ppt/slideLayouts/slideLayout16.xml" Id="Ra6e07996405f497e" /><Relationship Type="http://schemas.openxmlformats.org/officeDocument/2006/relationships/slideLayout" Target="/ppt/slideLayouts/slideLayout17.xml" Id="R2c6983ab2feb49ff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b74d6f5e784927"/>
    <p:sldLayoutId xmlns:r="http://schemas.openxmlformats.org/officeDocument/2006/relationships" id="2147483650" r:id="R3f479571606d4057"/>
    <p:sldLayoutId xmlns:r="http://schemas.openxmlformats.org/officeDocument/2006/relationships" id="2147483651" r:id="R75c6e3f37165433e"/>
    <p:sldLayoutId xmlns:r="http://schemas.openxmlformats.org/officeDocument/2006/relationships" id="2147483652" r:id="Rf48c0b9a617e4ca9"/>
    <p:sldLayoutId xmlns:r="http://schemas.openxmlformats.org/officeDocument/2006/relationships" id="2147483653" r:id="R967e6746ad9a4987"/>
    <p:sldLayoutId xmlns:r="http://schemas.openxmlformats.org/officeDocument/2006/relationships" id="2147483654" r:id="Rffcd2ff77f59410d"/>
    <p:sldLayoutId xmlns:r="http://schemas.openxmlformats.org/officeDocument/2006/relationships" id="2147483655" r:id="R777ebcf3497240c9"/>
    <p:sldLayoutId xmlns:r="http://schemas.openxmlformats.org/officeDocument/2006/relationships" id="2147483656" r:id="R50514b90d2a047c3"/>
    <p:sldLayoutId xmlns:r="http://schemas.openxmlformats.org/officeDocument/2006/relationships" id="2147483657" r:id="Raa4d2f94c7e64aeb"/>
    <p:sldLayoutId xmlns:r="http://schemas.openxmlformats.org/officeDocument/2006/relationships" id="2147483658" r:id="R31349fc2d89f4468"/>
    <p:sldLayoutId xmlns:r="http://schemas.openxmlformats.org/officeDocument/2006/relationships" id="2147483659" r:id="Rfffd53ec7f804860"/>
    <p:sldLayoutId xmlns:r="http://schemas.openxmlformats.org/officeDocument/2006/relationships" id="2147483660" r:id="R9cd223babf0c480d"/>
    <p:sldLayoutId xmlns:r="http://schemas.openxmlformats.org/officeDocument/2006/relationships" id="2147483661" r:id="R26435e6a56fd4f68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4f5a20e78b674da1"/>
    <p:sldLayoutId xmlns:r="http://schemas.openxmlformats.org/officeDocument/2006/relationships" id="2147483664" r:id="Rf8a172539c9c4e3b"/>
    <p:sldLayoutId xmlns:r="http://schemas.openxmlformats.org/officeDocument/2006/relationships" id="2147483665" r:id="Ra6e07996405f497e"/>
    <p:sldLayoutId xmlns:r="http://schemas.openxmlformats.org/officeDocument/2006/relationships" id="2147483666" r:id="R2c6983ab2feb49ff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42204e3844dbc" /><Relationship Type="http://schemas.openxmlformats.org/officeDocument/2006/relationships/notesSlide" Target="/ppt/notesSlides/notesSlide1.xml" Id="R3b8918e9a24148ed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212b951ddd1f46fc" /><Relationship Type="http://schemas.openxmlformats.org/officeDocument/2006/relationships/notesSlide" Target="/ppt/notesSlides/notesSlide10.xml" Id="R2499928928e94d38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b0d3973371204cb0" /><Relationship Type="http://schemas.openxmlformats.org/officeDocument/2006/relationships/hyperlink" Target="https://www.eduqas.co.uk/media/w42hvhgp/eduqas-gcse-rs-spec-full-from-2016-e-1109.pdf" TargetMode="External" Id="R7b88890126e64250" /><Relationship Type="http://schemas.openxmlformats.org/officeDocument/2006/relationships/hyperlink" Target="https://plato.stanford.edu/entries/ethics-virtue/" TargetMode="External" Id="Rc6ed59e984f24f79" /><Relationship Type="http://schemas.openxmlformats.org/officeDocument/2006/relationships/hyperlink" Target="https://plato.stanford.edu/entries/consequentialism/" TargetMode="External" Id="R1fb377415ac14545" /><Relationship Type="http://schemas.openxmlformats.org/officeDocument/2006/relationships/hyperlink" Target="https://humanists.uk/humanism-explained/humanist-values/being-good/" TargetMode="External" Id="Rf92d911e95de4a3b" /><Relationship Type="http://schemas.openxmlformats.org/officeDocument/2006/relationships/hyperlink" Target="https://www.gov.uk/government/publications/relationships-education-relationships-and-sex-education-rse-and-health-education/relationships-and-sex-education-rse-secondary" TargetMode="External" Id="R0905f01e6fa64d70" /><Relationship Type="http://schemas.openxmlformats.org/officeDocument/2006/relationships/notesSlide" Target="/ppt/notesSlides/notesSlide11.xml" Id="R3322e9a5ff494f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546bb7272d5e44ae" /><Relationship Type="http://schemas.openxmlformats.org/officeDocument/2006/relationships/notesSlide" Target="/ppt/notesSlides/notesSlide2.xml" Id="R46cd3f513f0049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fa6e62508db24abc" /><Relationship Type="http://schemas.openxmlformats.org/officeDocument/2006/relationships/notesSlide" Target="/ppt/notesSlides/notesSlide3.xml" Id="R3b7a1710be5049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9e7edc65d49e40aa" /><Relationship Type="http://schemas.openxmlformats.org/officeDocument/2006/relationships/notesSlide" Target="/ppt/notesSlides/notesSlide4.xml" Id="R7401ae378ebe47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706995832ce3494c" /><Relationship Type="http://schemas.openxmlformats.org/officeDocument/2006/relationships/notesSlide" Target="/ppt/notesSlides/notesSlide5.xml" Id="R5be6aac080a843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6.xml" Id="R8a298f7f4668423e" /><Relationship Type="http://schemas.openxmlformats.org/officeDocument/2006/relationships/notesSlide" Target="/ppt/notesSlides/notesSlide6.xml" Id="R94714553377d47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15433ca5693e453c" /><Relationship Type="http://schemas.openxmlformats.org/officeDocument/2006/relationships/notesSlide" Target="/ppt/notesSlides/notesSlide7.xml" Id="Rfa1295541d4c4574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ed1b43cbf45f4304" /><Relationship Type="http://schemas.openxmlformats.org/officeDocument/2006/relationships/notesSlide" Target="/ppt/notesSlides/notesSlide8.xml" Id="R706bb00edae74ee8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1739d5028bfe4a89" /><Relationship Type="http://schemas.openxmlformats.org/officeDocument/2006/relationships/notesSlide" Target="/ppt/notesSlides/notesSlide9.xml" Id="Rbc19d48538d647d2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21B992A5-6B6C-4B56-B9E3-FD57159AD7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lesson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C02FAB8F-34D9-4E01-A211-B656E5A94D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Which Ethics Should
Govern Relationships?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Should relationships be judged by rules, character or consequences?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2954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RELATIONSHIPS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8400" y="6419850"/>
            <a:ext cx="19431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SUP-05 · SUPPLEMENTAL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RELATIONSHIPS  |  SUP-05 SUPPLEMENTAL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highlighters [Slides 1–9]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Teacher-prepared neutral relationship scenario cards [Slides 4–7]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Slides 3, 4, 7 and 9]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667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[Slides 1–assessment]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Conditional lesson: cancel or redeploy before core, assessment, feedback or revision [Teacher planning]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Optional ethical-lens comparison grid [Slides 5–7]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RELATIONSHIPS  |  SUP-05 SUPPLEMENTAL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10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133350" rIns="285750" bIns="1333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7b88890126e64250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3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Stanford Encyclopedia of Philosophy.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c6ed59e984f24f79"/>
              </a:rPr>
              <a:t>Virtue Ethics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1fb377415ac14545"/>
              </a:rPr>
              <a:t>Consequentialism</a:t>
            </a:r>
            <a:r>
              <a:t>. [Teaching slides]</a:t>
            </a:r>
          </a:p>
          <a:p xmlns:a="http://schemas.openxmlformats.org/drawingml/2006/main">
            <a:pPr marL="0" indent="0" algn="l">
              <a:spcAft>
                <a:spcPts val="3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Humanists UK.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f92d911e95de4a3b"/>
              </a:rPr>
              <a:t>Being Good</a:t>
            </a:r>
            <a:r>
              <a:t>. Accessed 19 August 2026. [Teaching slides]</a:t>
            </a:r>
          </a:p>
          <a:p xmlns:a="http://schemas.openxmlformats.org/drawingml/2006/main">
            <a:pPr marL="0" indent="0" algn="l">
              <a:spcAft>
                <a:spcPts val="3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Department for Education.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0905f01e6fa64d70"/>
              </a:rPr>
              <a:t>Relationships and Sex Education: Secondary</a:t>
            </a:r>
            <a:r>
              <a:t>. Accessed 19 August 2026. [Teaching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C21944-6610-E1E8-754B-72CEAAD9EAF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3619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3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Which Ethics Should
Govern Relationships?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EF3B09C2-7FAF-028E-C553-BEEDDE2EE71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3219CE3F-4C87-BC27-1B62-DFE3F9C0D79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RELATIONSHIPS  |  SUP-05 SUPPLEMENTAL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2A79A11-85FD-2C3D-C9BE-CAE6B6F3EC2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080CB548-81FB-FB00-4A08-F0C434EA1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Aims: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F4D80339-1288-F220-44DB-826DE2C17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797137"/>
            <a:ext cx="5596597" cy="2647884"/>
          </a:xfrm>
          <a:prstGeom xmlns:a="http://schemas.openxmlformats.org/drawingml/2006/main" prst="roundRect">
            <a:avLst>
              <a:gd name="adj" fmla="val 1079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Understand</a:t>
            </a:r>
            <a:r>
              <a:t> how duty, virtue and consequences shape relationship judgements.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Assess</a:t>
            </a:r>
            <a:r>
              <a:t> which lens handles consent and welfare most effectively.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Critically Evaluate</a:t>
            </a:r>
            <a:r>
              <a:t> whether one method should govern every relationship decision.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FDCC60-BDDB-6E89-89D8-18065DA97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3710727"/>
            <a:ext cx="1962150" cy="1953602"/>
          </a:xfrm>
          <a:prstGeom xmlns:a="http://schemas.openxmlformats.org/drawingml/2006/main" prst="roundRect">
            <a:avLst>
              <a:gd name="adj" fmla="val 9751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Starter: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6995697E-C28E-8522-9EFD-54951D6D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4257114"/>
            <a:ext cx="5596597" cy="1934136"/>
          </a:xfrm>
          <a:prstGeom xmlns:a="http://schemas.openxmlformats.org/drawingml/2006/main" prst="roundRect">
            <a:avLst>
              <a:gd name="adj" fmla="val 1477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duty, virtue and consequence.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Name one value important in a healthy relationship.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why a good intention may still lead to a bad outcome.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51E205F-D681-4016-94E2-BA6DFEE36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Guide Panel 2">
            <a:extLst xmlns:a="http://schemas.openxmlformats.org/drawingml/2006/main">
              <a:ext uri="{FF2B5EF4-FFF2-40B4-BE49-F238E27FC236}">
                <a16:creationId xmlns:a16="http://schemas.microsoft.com/office/drawing/2014/main" id="{A0BBA1F8-36E7-4EAF-B766-7111C5DC7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4"/>
              </a:spcAft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KEY QUESTION</a:t>
            </a:r>
          </a:p>
          <a:p xmlns:a="http://schemas.openxmlformats.org/drawingml/2006/main">
            <a:pPr algn="ctr"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D2D0CB"/>
                </a:solidFill>
              </a:rPr>
              <a:t>Should relationships be judged by rules, character or consequences?</a:t>
            </a:r>
          </a:p>
        </p:txBody>
      </p:sp>
    </p:spTree>
    <p:extLst>
      <p:ext uri="{BB962C8B-B14F-4D97-AF65-F5344CB8AC3E}">
        <p14:creationId xmlns:p14="http://schemas.microsoft.com/office/powerpoint/2010/main" val="30095535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30EF85D-A27E-AD30-0D64-B20AE6793DC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Three Ethical Lenses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1F5082FE-9120-B3A7-9224-1842D38BF64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46B3FC67-3C65-D62D-209A-4DC492E1229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RELATIONSHIPS  |  SUP-05 SUPPLEMENTAL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2E25696-DC57-F17C-8E49-9E5AE4797E5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356F5765-BF95-F56D-7509-843D5888F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2571750"/>
            <a:ext cx="2492833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Key Terms: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B7E06E0-1CBC-FBBB-F342-E2772294B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3119438"/>
            <a:ext cx="5596597" cy="3071813"/>
          </a:xfrm>
          <a:prstGeom xmlns:a="http://schemas.openxmlformats.org/drawingml/2006/main" prst="roundRect">
            <a:avLst>
              <a:gd name="adj" fmla="val 930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duty</a:t>
            </a:r>
            <a:r>
              <a:t> — an obligation that should guide action</a:t>
            </a:r>
          </a:p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virtue</a:t>
            </a:r>
            <a:r>
              <a:t> — a good quality of character developed through practice</a:t>
            </a:r>
          </a:p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consequence</a:t>
            </a:r>
            <a:r>
              <a:t> — the result or effect of an action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consent / welfare</a:t>
            </a:r>
            <a:r>
              <a:t> — free agreement and the wellbeing affected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7E166B64-12D3-3839-1C75-8B0541117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148CE2D2-48C8-28AE-BFFD-DB2FE7D23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797147"/>
            <a:ext cx="5596597" cy="1571625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Match each lens to the question it would ask first about a relationship decision.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EDA18-0B61-4C74-B720-04F3FE53B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Three lenses focusing on one neutral relationship scenario · crop to fill">
            <a:extLst xmlns:a="http://schemas.openxmlformats.org/drawingml/2006/main">
              <a:ext uri="{FF2B5EF4-FFF2-40B4-BE49-F238E27FC236}">
                <a16:creationId xmlns:a16="http://schemas.microsoft.com/office/drawing/2014/main" id="{E297DED4-7E92-44EC-BB17-E507CD87F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Three lenses focusing on one neutral relationship scenario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25258048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D9298061-673A-2E8C-C4E1-24C3633FDBB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The Shared Decision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EF2481B-87D5-E208-01A9-F187C6E0EF98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CE5AE43D-F672-7D59-F7D0-B59938C57556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RELATIONSHIPS  |  SUP-05 SUPPLEMENTAL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CFF1CB3-B1B6-8B27-0C6C-A0BBC6015E6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3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68D66B7-832F-173F-4368-A6B3968419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53077"/>
            <a:ext cx="19621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Context: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1261C6F-5385-19D4-D4F4-DC140C965B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401826"/>
            <a:ext cx="5596597" cy="3789424"/>
          </a:xfrm>
          <a:prstGeom xmlns:a="http://schemas.openxmlformats.org/drawingml/2006/main" prst="roundRect">
            <a:avLst>
              <a:gd name="adj" fmla="val 7541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Two partners disagree about sharing a private message with friends.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One promised confidentiality but believes outside advice could prevent harm.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case involves trust, honesty, consent, care and possible consequences.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No ethical lens removes the need to establish accurate facts.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F4D80E-795D-4837-B909-60928A3ADD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Neutral message-and-trust scenario without identifiable people · crop to fill">
            <a:extLst xmlns:a="http://schemas.openxmlformats.org/drawingml/2006/main">
              <a:ext uri="{FF2B5EF4-FFF2-40B4-BE49-F238E27FC236}">
                <a16:creationId xmlns:a16="http://schemas.microsoft.com/office/drawing/2014/main" id="{2CEEAD45-153B-4E7C-8CC9-9371F6020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99396"/>
            <a:ext cx="5419916" cy="5691854"/>
          </a:xfrm>
          <a:prstGeom xmlns:a="http://schemas.openxmlformats.org/drawingml/2006/main" prst="roundRect">
            <a:avLst>
              <a:gd name="adj" fmla="val 527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Neutral message-and-trust scenario without identifiable people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063323636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Duty or Consequences?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RELATIONSHIPS  |  SUP-05 SUPPLEMENTAL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4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533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Duty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Ask which promise, rule or obligation applies.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Protects consistency and respect for persons.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Can conflict when duties point in different directions.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850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2: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57150" rIns="171450" bIns="571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Reach one judgement through each lens, then explain why the answers differ.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533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Consequences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Ask which action best protects welfare.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Responds to context and likely effects.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Predictions can be uncertain or biased.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8845392-54E3-4D2E-ADD9-B91F25720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5F9D0762-525F-CE9B-7DB3-AE7F00CC671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Character Under Pressure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1BDC68FD-A3A2-EE15-66C4-E0D5562E598E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C2542C46-2CC9-9A66-F280-5ABCF8E28B7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RELATIONSHIPS  |  SUP-05 SUPPLEMENTAL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A0603BB5-0511-312F-37D4-A0F89AA26D0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9222A7DD-9EE1-8236-39CC-1D8708B74D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0" y="1825625"/>
            <a:ext cx="4000500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093927F-F718-A882-6D1E-DEDBC97BC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373061"/>
            <a:ext cx="5596597" cy="3818189"/>
          </a:xfrm>
          <a:prstGeom xmlns:a="http://schemas.openxmlformats.org/drawingml/2006/main" prst="roundRect">
            <a:avLst>
              <a:gd name="adj" fmla="val 74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Honesty requires truthful communication.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Compassion attends to vulnerability and welfare.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Courage may require a difficult conversation.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Practical wisdom balances virtues in this context.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2EC398B8-37FC-10A9-D0B1-603D7C352B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5018649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EFA955-709A-3366-A7D4-87C15BD7D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5566085"/>
            <a:ext cx="5596597" cy="625165"/>
          </a:xfrm>
          <a:prstGeom xmlns:a="http://schemas.openxmlformats.org/drawingml/2006/main" prst="roundRect">
            <a:avLst>
              <a:gd name="adj" fmla="val 4570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0" rIns="133350" bIns="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Create a case in which the same virtues would support the opposite action.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CB884A5B-AFA3-2DFE-7896-2BB5A9368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249701"/>
            <a:ext cx="1849120" cy="1950160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3: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0FD20D0B-7D8E-F883-037A-FB021E719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795126"/>
            <a:ext cx="5596597" cy="3960094"/>
          </a:xfrm>
          <a:prstGeom xmlns:a="http://schemas.openxmlformats.org/drawingml/2006/main" prst="roundRect">
            <a:avLst>
              <a:gd name="adj" fmla="val 7216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Choose the two most relevant virtues.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Explain how they could conflict.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Steelman the best virtue-based response.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B13A03-8880-47A5-A8BB-83F8A3697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1670581602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9B62908A-A94F-BCF0-1082-D76A7E11E92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Ethics Lab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653691EF-F7E9-1A99-1ED5-F2A72A2CB7F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FF5D160F-9AE9-9D3E-9C04-546A3AFD080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RELATIONSHIPS  |  SUP-05 SUPPLEMENTAL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511956F-6634-2761-94D3-0192A212453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6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8E65EE00-930C-C2D2-C594-891C216FDD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7407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37C9017-97E4-0DD0-171D-738A52BA56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794843"/>
            <a:ext cx="5596597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Test the judgement against a Humanist focus on reason, empathy and welfare.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752889F-CCD3-5DD5-B9FC-E1C2C19BBA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25624"/>
            <a:ext cx="1849120" cy="1962043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4: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AC23E569-08F1-56DB-81F7-42CA797995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374372"/>
            <a:ext cx="5596597" cy="3816878"/>
          </a:xfrm>
          <a:prstGeom xmlns:a="http://schemas.openxmlformats.org/drawingml/2006/main" prst="roundRect">
            <a:avLst>
              <a:gd name="adj" fmla="val 7486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State the relevant facts and uncertainties.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Apply duty, virtue and consequences separately.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Record the strongest reason from each lens.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4. </a:t>
            </a:r>
            <a:r>
              <a:t>Identify where two lenses converge.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5. </a:t>
            </a:r>
            <a:r>
              <a:t>Reach a judgement and name its ethical basis.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0AF59F1-A925-40BF-BCED-9A072DA87D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Editable three-column ethical audit · crop to fill">
            <a:extLst xmlns:a="http://schemas.openxmlformats.org/drawingml/2006/main">
              <a:ext uri="{FF2B5EF4-FFF2-40B4-BE49-F238E27FC236}">
                <a16:creationId xmlns:a16="http://schemas.microsoft.com/office/drawing/2014/main" id="{92162352-036E-4E31-BC5B-3CBB4A1E9B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Editable three-column ethical audit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300898048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Assessment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RELATIONSHIPS  |  SUP-05 SUPPLEMENTAL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676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Criteria: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Explain at least two ethical lenses accurately.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Apply them to a precise relationship issue.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Address consent and welfare.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Reach a supported conclusion.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5: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‘Consequences are the best guide for relationship ethics.’ Discuss. [8]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4000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Duties can protect people when outcomes are uncertain.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Virtues focus on the person someone is becoming.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Humanist reasoning can combine evidence, empathy and consequences.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A89C554-AAAA-892F-684C-8A6AC6BCECA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Final Enquiry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A6402D8D-AEFB-DCE2-E132-287752459FC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B0130816-BDFA-1196-A946-153C972A19D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RELATIONSHIPS  |  SUP-05 SUPPLEMENTAL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6388537-AEF4-126E-F3F5-ABBCF3501CF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8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F4AC423-A23A-492B-0C5D-FDECD438A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Plenary: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41677C7-C541-DE94-F3AA-68C77D845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Which ethical lens should lead?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3A1347E0-6F4B-4FC2-89EC-F9894AD4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Three lenses converging on one decision · crop to fill">
            <a:extLst xmlns:a="http://schemas.openxmlformats.org/drawingml/2006/main">
              <a:ext uri="{FF2B5EF4-FFF2-40B4-BE49-F238E27FC236}">
                <a16:creationId xmlns:a16="http://schemas.microsoft.com/office/drawing/2014/main" id="{8B6DB258-96CB-44DD-8639-254ACDD7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14550"/>
            <a:ext cx="11239500" cy="4076700"/>
          </a:xfrm>
          <a:prstGeom xmlns:a="http://schemas.openxmlformats.org/drawingml/2006/main" prst="roundRect">
            <a:avLst>
              <a:gd name="adj" fmla="val 7009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Three lenses converging on one decision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568668669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2026-08-19T19:20:18.6550000Z</dcterms:created>
  <dcterms:modified xsi:type="dcterms:W3CDTF">2026-08-19T19:20:18.6550000Z</dcterms:modified>
</coreProperties>
</file>