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c6a13306f5475d" /><Relationship Type="http://schemas.openxmlformats.org/officeDocument/2006/relationships/extended-properties" Target="/docProps/app.xml" Id="R08e4608a0e654bba" /><Relationship Type="http://schemas.openxmlformats.org/officeDocument/2006/relationships/officeDocument" Target="/ppt/presentation.xml" Id="Rec5bee573a92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c8448cba6439d"/>
    <p:sldMasterId xmlns:r="http://schemas.openxmlformats.org/officeDocument/2006/relationships" id="2147483662" r:id="Rfa04a0dfd88b443b"/>
  </p:sldMasterIdLst>
  <p:notesMasterIdLst>
    <p:notesMasterId xmlns:r="http://schemas.openxmlformats.org/officeDocument/2006/relationships" r:id="Rf21f1d3797734232"/>
  </p:notesMasterIdLst>
  <p:sldIdLst>
    <p:sldId xmlns:r="http://schemas.openxmlformats.org/officeDocument/2006/relationships" id="256" r:id="R45e4f34b68034ac5"/>
    <p:sldId xmlns:r="http://schemas.openxmlformats.org/officeDocument/2006/relationships" id="257" r:id="Rec8ce377684744e0"/>
    <p:sldId xmlns:r="http://schemas.openxmlformats.org/officeDocument/2006/relationships" id="258" r:id="R23ddb2935be44b98"/>
    <p:sldId xmlns:r="http://schemas.openxmlformats.org/officeDocument/2006/relationships" id="259" r:id="Rcbf8cca886ba4dd1"/>
    <p:sldId xmlns:r="http://schemas.openxmlformats.org/officeDocument/2006/relationships" id="260" r:id="Race973c04f1941a8"/>
    <p:sldId xmlns:r="http://schemas.openxmlformats.org/officeDocument/2006/relationships" id="261" r:id="R5347132b5fce430a"/>
    <p:sldId xmlns:r="http://schemas.openxmlformats.org/officeDocument/2006/relationships" id="262" r:id="R2890deba977e41f8"/>
    <p:sldId xmlns:r="http://schemas.openxmlformats.org/officeDocument/2006/relationships" id="263" r:id="R01093b033f634694"/>
    <p:sldId xmlns:r="http://schemas.openxmlformats.org/officeDocument/2006/relationships" id="264" r:id="R3550d37fca4f42e7"/>
    <p:sldId xmlns:r="http://schemas.openxmlformats.org/officeDocument/2006/relationships" id="265" r:id="R33237b37c4264832"/>
    <p:sldId xmlns:r="http://schemas.openxmlformats.org/officeDocument/2006/relationships" id="266" r:id="Rf64bf0f5dc694d2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eebd94efee4e2e" /><Relationship Type="http://schemas.openxmlformats.org/officeDocument/2006/relationships/slideMaster" Target="/ppt/slideMasters/slideMaster1.xml" Id="R4ddc8448cba6439d" /><Relationship Type="http://schemas.openxmlformats.org/officeDocument/2006/relationships/slideMaster" Target="/ppt/slideMasters/slideMaster2.xml" Id="Rfa04a0dfd88b443b" /><Relationship Type="http://schemas.openxmlformats.org/officeDocument/2006/relationships/notesMaster" Target="/ppt/notesMasters/notesMaster1.xml" Id="Rf21f1d3797734232" /><Relationship Type="http://schemas.openxmlformats.org/officeDocument/2006/relationships/presProps" Target="/ppt/presProps.xml" Id="R8a19af44a6d94edd" /><Relationship Type="http://schemas.openxmlformats.org/officeDocument/2006/relationships/viewProps" Target="/ppt/viewProps.xml" Id="Rc30118767a8e434b" /><Relationship Type="http://schemas.openxmlformats.org/officeDocument/2006/relationships/tableStyles" Target="/ppt/tableStyles.xml" Id="R03603f0d9e5e43eb" /><Relationship Type="http://schemas.openxmlformats.org/officeDocument/2006/relationships/slide" Target="/ppt/slides/slide1.xml" Id="R45e4f34b68034ac5" /><Relationship Type="http://schemas.openxmlformats.org/officeDocument/2006/relationships/slide" Target="/ppt/slides/slide2.xml" Id="Rec8ce377684744e0" /><Relationship Type="http://schemas.openxmlformats.org/officeDocument/2006/relationships/slide" Target="/ppt/slides/slide3.xml" Id="R23ddb2935be44b98" /><Relationship Type="http://schemas.openxmlformats.org/officeDocument/2006/relationships/slide" Target="/ppt/slides/slide4.xml" Id="Rcbf8cca886ba4dd1" /><Relationship Type="http://schemas.openxmlformats.org/officeDocument/2006/relationships/slide" Target="/ppt/slides/slide5.xml" Id="Race973c04f1941a8" /><Relationship Type="http://schemas.openxmlformats.org/officeDocument/2006/relationships/slide" Target="/ppt/slides/slide6.xml" Id="R5347132b5fce430a" /><Relationship Type="http://schemas.openxmlformats.org/officeDocument/2006/relationships/slide" Target="/ppt/slides/slide7.xml" Id="R2890deba977e41f8" /><Relationship Type="http://schemas.openxmlformats.org/officeDocument/2006/relationships/slide" Target="/ppt/slides/slide8.xml" Id="R01093b033f634694" /><Relationship Type="http://schemas.openxmlformats.org/officeDocument/2006/relationships/slide" Target="/ppt/slides/slide9.xml" Id="R3550d37fca4f42e7" /><Relationship Type="http://schemas.openxmlformats.org/officeDocument/2006/relationships/slide" Target="/ppt/slides/slide10.xml" Id="R33237b37c4264832" /><Relationship Type="http://schemas.openxmlformats.org/officeDocument/2006/relationships/slide" Target="/ppt/slides/slide11.xml" Id="Rf64bf0f5dc694d2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82b460142ca45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e619b6ba564b02" /><Relationship Type="http://schemas.openxmlformats.org/officeDocument/2006/relationships/notesMaster" Target="/ppt/notesMasters/notesMaster1.xml" Id="R0767c5113d3b403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79aaa6f8a44f5a" /><Relationship Type="http://schemas.openxmlformats.org/officeDocument/2006/relationships/notesMaster" Target="/ppt/notesMasters/notesMaster1.xml" Id="R9f279e0a1d9b4f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7af7ff04dc94442" /><Relationship Type="http://schemas.openxmlformats.org/officeDocument/2006/relationships/notesMaster" Target="/ppt/notesMasters/notesMaster1.xml" Id="Rc45a70ecbc2c46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0be7990e9c4e2b" /><Relationship Type="http://schemas.openxmlformats.org/officeDocument/2006/relationships/notesMaster" Target="/ppt/notesMasters/notesMaster1.xml" Id="R9b8a327e73344ec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0e79f28ea245c1" /><Relationship Type="http://schemas.openxmlformats.org/officeDocument/2006/relationships/notesMaster" Target="/ppt/notesMasters/notesMaster1.xml" Id="R6ab5222175634c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6491e376cf54a4c" /><Relationship Type="http://schemas.openxmlformats.org/officeDocument/2006/relationships/notesMaster" Target="/ppt/notesMasters/notesMaster1.xml" Id="R524c43f1fd9344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7d8eb3bc7094e6d" /><Relationship Type="http://schemas.openxmlformats.org/officeDocument/2006/relationships/notesMaster" Target="/ppt/notesMasters/notesMaster1.xml" Id="R560fdc9c36a549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ce20c8ef10a4ae6" /><Relationship Type="http://schemas.openxmlformats.org/officeDocument/2006/relationships/notesMaster" Target="/ppt/notesMasters/notesMaster1.xml" Id="Rd95e00865431475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8c55f9fa22419e" /><Relationship Type="http://schemas.openxmlformats.org/officeDocument/2006/relationships/notesMaster" Target="/ppt/notesMasters/notesMaster1.xml" Id="R704552c39cb645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f98653dcb664fd2" /><Relationship Type="http://schemas.openxmlformats.org/officeDocument/2006/relationships/notesMaster" Target="/ppt/notesMasters/notesMaster1.xml" Id="R586cb33638274f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d5b6806e6ef43db" /><Relationship Type="http://schemas.openxmlformats.org/officeDocument/2006/relationships/notesMaster" Target="/ppt/notesMasters/notesMaster1.xml" Id="R9847a5f837a844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https://www.rcog.org.uk/guidance/browse-all-guidance/other-guidelines-and-reports/fetal-awareness-updated-review-of-research-and-recommendations-for-practice/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https://iep.utm.edu/applied-ethics/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ee80937e642f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e3ce91b204f9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7f2f4c3224f6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e189a82b040f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7d2313ab74a4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e717a46944242d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f4e965ee43846b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986b3ba64e47f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f944bbf6024e8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951b2a27e45c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b5a9885948d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ff3eb183f4fc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38aec3fcb495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4b7ece9846a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7c8bb22f1499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6da00e20242a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ae8c224e64b17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5cbe248e4ac451b" /><Relationship Type="http://schemas.openxmlformats.org/officeDocument/2006/relationships/slideLayout" Target="/ppt/slideLayouts/slideLayout1.xml" Id="R8566ee31e2a94a23" /><Relationship Type="http://schemas.openxmlformats.org/officeDocument/2006/relationships/slideLayout" Target="/ppt/slideLayouts/slideLayout2.xml" Id="R66e08acedcd349f1" /><Relationship Type="http://schemas.openxmlformats.org/officeDocument/2006/relationships/slideLayout" Target="/ppt/slideLayouts/slideLayout3.xml" Id="R7e5b020349824fd7" /><Relationship Type="http://schemas.openxmlformats.org/officeDocument/2006/relationships/slideLayout" Target="/ppt/slideLayouts/slideLayout4.xml" Id="Re13ec44dd25a4054" /><Relationship Type="http://schemas.openxmlformats.org/officeDocument/2006/relationships/slideLayout" Target="/ppt/slideLayouts/slideLayout5.xml" Id="R749ed1fc778c49e1" /><Relationship Type="http://schemas.openxmlformats.org/officeDocument/2006/relationships/slideLayout" Target="/ppt/slideLayouts/slideLayout6.xml" Id="R0ce5d63b1b0c4ec5" /><Relationship Type="http://schemas.openxmlformats.org/officeDocument/2006/relationships/slideLayout" Target="/ppt/slideLayouts/slideLayout7.xml" Id="Rdfa4e441267c4c6f" /><Relationship Type="http://schemas.openxmlformats.org/officeDocument/2006/relationships/slideLayout" Target="/ppt/slideLayouts/slideLayout8.xml" Id="R5d6d6668a6074b0c" /><Relationship Type="http://schemas.openxmlformats.org/officeDocument/2006/relationships/slideLayout" Target="/ppt/slideLayouts/slideLayout9.xml" Id="Rcb256ac9567c4167" /><Relationship Type="http://schemas.openxmlformats.org/officeDocument/2006/relationships/slideLayout" Target="/ppt/slideLayouts/slideLayout10.xml" Id="R2886d22f0ffc4ff9" /><Relationship Type="http://schemas.openxmlformats.org/officeDocument/2006/relationships/slideLayout" Target="/ppt/slideLayouts/slideLayout11.xml" Id="R6ef81f9032b74be4" /><Relationship Type="http://schemas.openxmlformats.org/officeDocument/2006/relationships/slideLayout" Target="/ppt/slideLayouts/slideLayout12.xml" Id="R4242fa9f37f94fab" /><Relationship Type="http://schemas.openxmlformats.org/officeDocument/2006/relationships/slideLayout" Target="/ppt/slideLayouts/slideLayout13.xml" Id="R67a661eaddaa4ea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3a0ee484aad4e27" /><Relationship Type="http://schemas.openxmlformats.org/officeDocument/2006/relationships/slideLayout" Target="/ppt/slideLayouts/slideLayout14.xml" Id="R05aefba6b67e4a70" /><Relationship Type="http://schemas.openxmlformats.org/officeDocument/2006/relationships/slideLayout" Target="/ppt/slideLayouts/slideLayout15.xml" Id="R1083abcdd6674008" /><Relationship Type="http://schemas.openxmlformats.org/officeDocument/2006/relationships/slideLayout" Target="/ppt/slideLayouts/slideLayout16.xml" Id="Rbe0ed6c9560845e0" /><Relationship Type="http://schemas.openxmlformats.org/officeDocument/2006/relationships/slideLayout" Target="/ppt/slideLayouts/slideLayout17.xml" Id="Ree0a122ecadc4c0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6ee31e2a94a23"/>
    <p:sldLayoutId xmlns:r="http://schemas.openxmlformats.org/officeDocument/2006/relationships" id="2147483650" r:id="R66e08acedcd349f1"/>
    <p:sldLayoutId xmlns:r="http://schemas.openxmlformats.org/officeDocument/2006/relationships" id="2147483651" r:id="R7e5b020349824fd7"/>
    <p:sldLayoutId xmlns:r="http://schemas.openxmlformats.org/officeDocument/2006/relationships" id="2147483652" r:id="Re13ec44dd25a4054"/>
    <p:sldLayoutId xmlns:r="http://schemas.openxmlformats.org/officeDocument/2006/relationships" id="2147483653" r:id="R749ed1fc778c49e1"/>
    <p:sldLayoutId xmlns:r="http://schemas.openxmlformats.org/officeDocument/2006/relationships" id="2147483654" r:id="R0ce5d63b1b0c4ec5"/>
    <p:sldLayoutId xmlns:r="http://schemas.openxmlformats.org/officeDocument/2006/relationships" id="2147483655" r:id="Rdfa4e441267c4c6f"/>
    <p:sldLayoutId xmlns:r="http://schemas.openxmlformats.org/officeDocument/2006/relationships" id="2147483656" r:id="R5d6d6668a6074b0c"/>
    <p:sldLayoutId xmlns:r="http://schemas.openxmlformats.org/officeDocument/2006/relationships" id="2147483657" r:id="Rcb256ac9567c4167"/>
    <p:sldLayoutId xmlns:r="http://schemas.openxmlformats.org/officeDocument/2006/relationships" id="2147483658" r:id="R2886d22f0ffc4ff9"/>
    <p:sldLayoutId xmlns:r="http://schemas.openxmlformats.org/officeDocument/2006/relationships" id="2147483659" r:id="R6ef81f9032b74be4"/>
    <p:sldLayoutId xmlns:r="http://schemas.openxmlformats.org/officeDocument/2006/relationships" id="2147483660" r:id="R4242fa9f37f94fab"/>
    <p:sldLayoutId xmlns:r="http://schemas.openxmlformats.org/officeDocument/2006/relationships" id="2147483661" r:id="R67a661eaddaa4ea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5aefba6b67e4a70"/>
    <p:sldLayoutId xmlns:r="http://schemas.openxmlformats.org/officeDocument/2006/relationships" id="2147483664" r:id="R1083abcdd6674008"/>
    <p:sldLayoutId xmlns:r="http://schemas.openxmlformats.org/officeDocument/2006/relationships" id="2147483665" r:id="Rbe0ed6c9560845e0"/>
    <p:sldLayoutId xmlns:r="http://schemas.openxmlformats.org/officeDocument/2006/relationships" id="2147483666" r:id="Ree0a122ecadc4c0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bace743243d9" /><Relationship Type="http://schemas.openxmlformats.org/officeDocument/2006/relationships/notesSlide" Target="/ppt/notesSlides/notesSlide1.xml" Id="R7d22f1d34b7b47f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16de9ba7421474b" /><Relationship Type="http://schemas.openxmlformats.org/officeDocument/2006/relationships/notesSlide" Target="/ppt/notesSlides/notesSlide10.xml" Id="R70db8c1165b24cf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9f32e216af74779" /><Relationship Type="http://schemas.openxmlformats.org/officeDocument/2006/relationships/hyperlink" Target="https://www.eduqas.co.uk/media/w42hvhgp/eduqas-gcse-rs-spec-full-from-2016-e-1109.pdf" TargetMode="External" Id="R35a53f96933e4f12" /><Relationship Type="http://schemas.openxmlformats.org/officeDocument/2006/relationships/hyperlink" Target="https://www.rcog.org.uk/guidance/browse-all-guidance/other-guidelines-and-reports/fetal-awareness-updated-review-of-research-and-recommendations-for-practice/" TargetMode="External" Id="Rda1385f239fc4a1d" /><Relationship Type="http://schemas.openxmlformats.org/officeDocument/2006/relationships/hyperlink" Target="https://www.vatican.va/content/catechism/en/part_three/section_two/chapter_two/article_5/i_respect_for_human_life.html" TargetMode="External" Id="Ra4aee651c1a64fa6" /><Relationship Type="http://schemas.openxmlformats.org/officeDocument/2006/relationships/hyperlink" Target="https://iep.utm.edu/applied-ethics/" TargetMode="External" Id="Rbb63edd441a24232" /><Relationship Type="http://schemas.openxmlformats.org/officeDocument/2006/relationships/notesSlide" Target="/ppt/notesSlides/notesSlide11.xml" Id="R483494d265ac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4c3ceedb8dc4a3b" /><Relationship Type="http://schemas.openxmlformats.org/officeDocument/2006/relationships/notesSlide" Target="/ppt/notesSlides/notesSlide2.xml" Id="R690af7f93c74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78e46c192fe4a7e" /><Relationship Type="http://schemas.openxmlformats.org/officeDocument/2006/relationships/notesSlide" Target="/ppt/notesSlides/notesSlide3.xml" Id="R59a8d1e067ac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77e672f89414a19" /><Relationship Type="http://schemas.openxmlformats.org/officeDocument/2006/relationships/notesSlide" Target="/ppt/notesSlides/notesSlide4.xml" Id="R737c895440db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267975b4bca4484" /><Relationship Type="http://schemas.openxmlformats.org/officeDocument/2006/relationships/notesSlide" Target="/ppt/notesSlides/notesSlide5.xml" Id="R0837e93b9121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723594fabc1423f" /><Relationship Type="http://schemas.openxmlformats.org/officeDocument/2006/relationships/notesSlide" Target="/ppt/notesSlides/notesSlide6.xml" Id="Rbb276601989b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a4bdf45c7924d30" /><Relationship Type="http://schemas.openxmlformats.org/officeDocument/2006/relationships/notesSlide" Target="/ppt/notesSlides/notesSlide7.xml" Id="Rc4664c7dda7445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3f96f3055ce4040" /><Relationship Type="http://schemas.openxmlformats.org/officeDocument/2006/relationships/notesSlide" Target="/ppt/notesSlides/notesSlide8.xml" Id="Rd5da7b7f97b64f4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f31c1f7fd9fc4b7e" /><Relationship Type="http://schemas.openxmlformats.org/officeDocument/2006/relationships/notesSlide" Target="/ppt/notesSlides/notesSlide9.xml" Id="R6eec8b47485348e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AD01354-13B7-4350-8146-45171E51D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F890ED7-FF54-4809-8D30-D4D3A3DF5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When Does a
Person Begin?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feature, if any, makes a developing human a person?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&amp;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SUP-06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SUP-06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non-graphic criterion cards [Slides 5–7]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4,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RCOG fetal-awareness evidence summary [Slides 4–7]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SUP-06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a53f96933e4f1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Royal College of Obstetricians and Gynaecologists.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a1385f239fc4a1d"/>
              </a:rPr>
              <a:t>Fetal Awareness: Updated Evidence Review</a:t>
            </a:r>
            <a:r>
              <a:t>. December 2022;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Vatican.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4aee651c1a64fa6"/>
              </a:rPr>
              <a:t>Catechism: Respect for Human Life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Internet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b63edd441a24232"/>
              </a:rPr>
              <a:t>Applied Ethics: Moral Standing and Personhood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When Does a
Person Begin?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difference between humanity, personhood and moral status.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criteria alter judgements about developing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personhood begins once or develops gradually.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sanctity of life and quality of life.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 biological description from a moral judgement.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one possible criterion for personhood.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Which feature, if any, makes a developing human a person?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Do Not Collapse the Terms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 organism</a:t>
            </a:r>
            <a:r>
              <a:t> — a biological member of the human species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personhood</a:t>
            </a:r>
            <a:r>
              <a:t> — the status of being a person in a moral or philosophical sense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 status</a:t>
            </a:r>
            <a:r>
              <a:t> — the degree to which an entity can be morally wronged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capacity</a:t>
            </a:r>
            <a:r>
              <a:t> — a developed ability such as sentience or reason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proving biological humanity does not by itself settle moral status.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ree overlapping circles: biology, personhood, moral status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overlapping circles: biology, personhood, moral status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Evidence and Judgement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Development is gradual, while moral and legal decisions often require boundaries.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Medical evidence can describe development but cannot alone decide personhood.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RCOG’s evidence review distinguishes reflexes from conscious pain experience.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Philosophical criteria include conception, sentience, consciousness, relationships and potentiality.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Abstract development timeline with no graphic medical imagery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Abstract development timeline with no graphic medical imagery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Status From Where?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Conception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Full status begins with a new human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Avoids ranking humans by developed abilities.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teaching recognises personal rights from conception.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the strongest reason and strongest objection for each framework.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3718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Developed Capacity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Status depends on features such as sentience or consciousness.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Makes moral relevance responsive to lived capacities.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Must explain which capacity matters and why.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Boundary Tests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Consistency: Does the criterion apply equally in similar cases?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Inclusion: Who might be wrongly excluded?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Evidence: Can the feature be identified reliably?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 relevance: Why should that feature create status?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whether potentiality creates present rights or only future interests.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one criterion for personhood.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Test it against all four prompts.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Revise or defend the criterion.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Model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whether equal human dignity can coexist with gradual moral status.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a boundary or gradual model.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the feature that generates moral status.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how the model treats early and later development.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difficult counterexample.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State what evidence could and could not settle.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ditable boundary-versus-gradient mode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Editable boundary-versus-gradient model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Distinguish biology, personhood and moral status.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one religious and one philosophical framework.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counterexample.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‘Personhood begins at conception.’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Scientific evidence informs but does not complete the moral argument.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capacity test risks excluding some born humans.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conception boundary must explain why potentiality matters now.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SUP-06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best personhood test?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Single boundary question over an abstract timelin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Single boundary question over an abstract timeline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2026-08-19T19:20:18.8610000Z</dcterms:created>
  <dcterms:modified xsi:type="dcterms:W3CDTF">2026-08-19T19:20:18.8610000Z</dcterms:modified>
</coreProperties>
</file>