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Masters/slideMaster2.xml" ContentType="application/vnd.openxmlformats-officedocument.presentationml.slideMaster+xml"/>
  <Override PartName="/ppt/slideMasters/theme/theme3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4ac1a0d7dbf64969" /><Relationship Type="http://schemas.openxmlformats.org/officeDocument/2006/relationships/extended-properties" Target="/docProps/app.xml" Id="R4fbcb6405b8a4713" /><Relationship Type="http://schemas.openxmlformats.org/officeDocument/2006/relationships/officeDocument" Target="/ppt/presentation.xml" Id="Reec1cf3314b14c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5162215f8c4c83"/>
    <p:sldMasterId xmlns:r="http://schemas.openxmlformats.org/officeDocument/2006/relationships" id="2147483662" r:id="R16bf77c582914fc3"/>
  </p:sldMasterIdLst>
  <p:notesMasterIdLst>
    <p:notesMasterId xmlns:r="http://schemas.openxmlformats.org/officeDocument/2006/relationships" r:id="R14f35d7181654be0"/>
  </p:notesMasterIdLst>
  <p:sldIdLst>
    <p:sldId xmlns:r="http://schemas.openxmlformats.org/officeDocument/2006/relationships" id="256" r:id="R389da180f81a401b"/>
    <p:sldId xmlns:r="http://schemas.openxmlformats.org/officeDocument/2006/relationships" id="257" r:id="R77537b65e9984f85"/>
    <p:sldId xmlns:r="http://schemas.openxmlformats.org/officeDocument/2006/relationships" id="258" r:id="R4779d0e23d99469c"/>
    <p:sldId xmlns:r="http://schemas.openxmlformats.org/officeDocument/2006/relationships" id="259" r:id="R7f04c821d067427b"/>
    <p:sldId xmlns:r="http://schemas.openxmlformats.org/officeDocument/2006/relationships" id="260" r:id="R0ec503ea3911486d"/>
    <p:sldId xmlns:r="http://schemas.openxmlformats.org/officeDocument/2006/relationships" id="261" r:id="R8a27f6cf66ca4211"/>
    <p:sldId xmlns:r="http://schemas.openxmlformats.org/officeDocument/2006/relationships" id="262" r:id="Rbd34d74ebb224580"/>
    <p:sldId xmlns:r="http://schemas.openxmlformats.org/officeDocument/2006/relationships" id="263" r:id="Re51d6370cb054b34"/>
    <p:sldId xmlns:r="http://schemas.openxmlformats.org/officeDocument/2006/relationships" id="264" r:id="Rc07f576c4b164f83"/>
    <p:sldId xmlns:r="http://schemas.openxmlformats.org/officeDocument/2006/relationships" id="265" r:id="R34eb4efa26c0426d"/>
    <p:sldId xmlns:r="http://schemas.openxmlformats.org/officeDocument/2006/relationships" id="266" r:id="R54d645722f634b16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32d064d5f18e47a2" /><Relationship Type="http://schemas.openxmlformats.org/officeDocument/2006/relationships/slideMaster" Target="/ppt/slideMasters/slideMaster1.xml" Id="R885162215f8c4c83" /><Relationship Type="http://schemas.openxmlformats.org/officeDocument/2006/relationships/slideMaster" Target="/ppt/slideMasters/slideMaster2.xml" Id="R16bf77c582914fc3" /><Relationship Type="http://schemas.openxmlformats.org/officeDocument/2006/relationships/notesMaster" Target="/ppt/notesMasters/notesMaster1.xml" Id="R14f35d7181654be0" /><Relationship Type="http://schemas.openxmlformats.org/officeDocument/2006/relationships/presProps" Target="/ppt/presProps.xml" Id="R3e548fe2057e453c" /><Relationship Type="http://schemas.openxmlformats.org/officeDocument/2006/relationships/viewProps" Target="/ppt/viewProps.xml" Id="Re704febf192f42d0" /><Relationship Type="http://schemas.openxmlformats.org/officeDocument/2006/relationships/tableStyles" Target="/ppt/tableStyles.xml" Id="R774cbea788dd455a" /><Relationship Type="http://schemas.openxmlformats.org/officeDocument/2006/relationships/slide" Target="/ppt/slides/slide1.xml" Id="R389da180f81a401b" /><Relationship Type="http://schemas.openxmlformats.org/officeDocument/2006/relationships/slide" Target="/ppt/slides/slide2.xml" Id="R77537b65e9984f85" /><Relationship Type="http://schemas.openxmlformats.org/officeDocument/2006/relationships/slide" Target="/ppt/slides/slide3.xml" Id="R4779d0e23d99469c" /><Relationship Type="http://schemas.openxmlformats.org/officeDocument/2006/relationships/slide" Target="/ppt/slides/slide4.xml" Id="R7f04c821d067427b" /><Relationship Type="http://schemas.openxmlformats.org/officeDocument/2006/relationships/slide" Target="/ppt/slides/slide5.xml" Id="R0ec503ea3911486d" /><Relationship Type="http://schemas.openxmlformats.org/officeDocument/2006/relationships/slide" Target="/ppt/slides/slide6.xml" Id="R8a27f6cf66ca4211" /><Relationship Type="http://schemas.openxmlformats.org/officeDocument/2006/relationships/slide" Target="/ppt/slides/slide7.xml" Id="Rbd34d74ebb224580" /><Relationship Type="http://schemas.openxmlformats.org/officeDocument/2006/relationships/slide" Target="/ppt/slides/slide8.xml" Id="Re51d6370cb054b34" /><Relationship Type="http://schemas.openxmlformats.org/officeDocument/2006/relationships/slide" Target="/ppt/slides/slide9.xml" Id="Rc07f576c4b164f83" /><Relationship Type="http://schemas.openxmlformats.org/officeDocument/2006/relationships/slide" Target="/ppt/slides/slide10.xml" Id="R34eb4efa26c0426d" /><Relationship Type="http://schemas.openxmlformats.org/officeDocument/2006/relationships/slide" Target="/ppt/slides/slide11.xml" Id="R54d645722f634b1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4.xml" Id="Rcca2baba19164b77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4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e365afd121c43c9" /><Relationship Type="http://schemas.openxmlformats.org/officeDocument/2006/relationships/notesMaster" Target="/ppt/notesMasters/notesMaster1.xml" Id="R5be6ea4ead7249ea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f0da4b9a992547d9" /><Relationship Type="http://schemas.openxmlformats.org/officeDocument/2006/relationships/notesMaster" Target="/ppt/notesMasters/notesMaster1.xml" Id="R6cf902871c92412a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4e78baa1e7554c44" /><Relationship Type="http://schemas.openxmlformats.org/officeDocument/2006/relationships/notesMaster" Target="/ppt/notesMasters/notesMaster1.xml" Id="R547ad5e32cbb48dd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00fc597215945fc" /><Relationship Type="http://schemas.openxmlformats.org/officeDocument/2006/relationships/notesMaster" Target="/ppt/notesMasters/notesMaster1.xml" Id="R3dcc8322ff2a409e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180e9d0bd084338" /><Relationship Type="http://schemas.openxmlformats.org/officeDocument/2006/relationships/notesMaster" Target="/ppt/notesMasters/notesMaster1.xml" Id="R929e5ee9688c4bb6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4e5717d6caf7461b" /><Relationship Type="http://schemas.openxmlformats.org/officeDocument/2006/relationships/notesMaster" Target="/ppt/notesMasters/notesMaster1.xml" Id="Rd3d199cb29d4476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caf7af0d3674a49" /><Relationship Type="http://schemas.openxmlformats.org/officeDocument/2006/relationships/notesMaster" Target="/ppt/notesMasters/notesMaster1.xml" Id="R67c47676267e471e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a2d02832f5e748da" /><Relationship Type="http://schemas.openxmlformats.org/officeDocument/2006/relationships/notesMaster" Target="/ppt/notesMasters/notesMaster1.xml" Id="R7458cb49de27492d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54c44ecdcad4320" /><Relationship Type="http://schemas.openxmlformats.org/officeDocument/2006/relationships/notesMaster" Target="/ppt/notesMasters/notesMaster1.xml" Id="R0ce29a0392f64d3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5f94a59fca784e31" /><Relationship Type="http://schemas.openxmlformats.org/officeDocument/2006/relationships/notesMaster" Target="/ppt/notesMasters/notesMaster1.xml" Id="Rc2125bee9bfb4ca8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356a37a6cbb74dfd" /><Relationship Type="http://schemas.openxmlformats.org/officeDocument/2006/relationships/notesMaster" Target="/ppt/notesMasters/notesMaster1.xml" Id="R9ced7fa25f9e4b3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title-image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placeholders; no external image assets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C:\Users\lroox\OneDrive\Documents\ChatGPT\The great GCSE rebuild\workstreams\wp01-specification\coverage-ledger.json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https://www.eduqas.co.uk/media/w42hvhgp/eduqas-gcse-rs-spec-full-from-2016-e-1109.pdf</a:t>
            </a:r>
          </a:p>
          <a:p xmlns:a="http://schemas.openxmlformats.org/drawingml/2006/main">
            <a:r>
              <a:t>- C:\Users\lroox\OneDrive\Documents\ChatGPT\The great GCSE rebuild\workstreams\wp02-assessment\assessment-intelligence.md</a:t>
            </a:r>
          </a:p>
          <a:p xmlns:a="http://schemas.openxmlformats.org/drawingml/2006/main">
            <a:r>
              <a:t>- C:\Users\lroox\OneDrive\Documents\ChatGPT\The great GCSE rebuild\data\curriculum-sequence.json</a:t>
            </a:r>
          </a:p>
          <a:p xmlns:a="http://schemas.openxmlformats.org/drawingml/2006/main">
            <a:r>
              <a:t>- https://www.eduqas.co.uk/media/jj5ottgk/wjec-eduqas-gcse-9-1-religious-studies-a-guidance-for-teaching.pdf</a:t>
            </a:r>
          </a:p>
          <a:p xmlns:a="http://schemas.openxmlformats.org/drawingml/2006/main">
            <a:r>
              <a:t>- https://www.eduqas.co.uk/media/5dtfofos/how-to-mark-a-d-question-2025_.pdf</a:t>
            </a:r>
          </a:p>
          <a:p xmlns:a="http://schemas.openxmlformats.org/drawingml/2006/main">
            <a:r>
              <a:t>- https://www.eduqas.co.uk/media/xvef2xv0/eduqas-gcse-religious-studies-s25.pdf</a:t>
            </a:r>
          </a:p>
          <a:p xmlns:a="http://schemas.openxmlformats.org/drawingml/2006/main">
            <a:r>
              <a:t>- https://www.eduqas.co.uk/media/uthpu5yd/eduqas-gcse-religious-studies-route-a-s24-e-final-report.pdf</a:t>
            </a:r>
          </a:p>
          <a:p xmlns:a="http://schemas.openxmlformats.org/drawingml/2006/main">
            <a:r>
              <a:t>- https://www.eduqas.co.uk/media/d2jlqa33/eduqas-gcse-rs-route-a-fc-sc-report-s23-e.pdf</a:t>
            </a:r>
          </a:p>
          <a:p xmlns:a="http://schemas.openxmlformats.org/drawingml/2006/main">
            <a:r>
              <a:t>- User-owned image placeholder; no external image asset embedded.</a:t>
            </a:r>
          </a:p>
          <a:p xmlns:a="http://schemas.openxmlformats.org/drawingml/2006/main">
            <a:r>
              <a:t>[/Sources]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8a773e4346a4b57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72d2e608fe4539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65953a354594343" /></Relationships>
</file>

<file path=ppt/slideLayouts/_rels/slideLayout1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86cef19c4a497a" /></Relationships>
</file>

<file path=ppt/slideLayouts/_rels/slideLayout1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fb78404399495a" /></Relationships>
</file>

<file path=ppt/slideLayouts/_rels/slideLayout14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f8f681b8c8ff48d4" /></Relationships>
</file>

<file path=ppt/slideLayouts/_rels/slideLayout15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c780cbfd84bc4254" /></Relationships>
</file>

<file path=ppt/slideLayouts/_rels/slideLayout16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570414fcff64086" /></Relationships>
</file>

<file path=ppt/slideLayouts/_rels/slideLayout17.xml.rels>&#65279;<?xml version="1.0" encoding="utf-8"?><Relationships xmlns="http://schemas.openxmlformats.org/package/2006/relationships"><Relationship Type="http://schemas.openxmlformats.org/officeDocument/2006/relationships/slideMaster" Target="/ppt/slideMasters/slideMaster2.xml" Id="R2f2fc37eb5c54f73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9582edc724a7f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4df5b950184f1c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53ee5253574223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2872c300db4cc6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1de3479a94819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5e808c6e924da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16598693d04c4a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41527fe644d92" /></Relationships>
</file>

<file path=ppt/slideLayouts/slideLayout1.xml><?xml version="1.0" encoding="utf-8"?>
<p:sldLayout xmlns:p="http://schemas.openxmlformats.org/presentationml/2006/main" preserve="1" userDrawn="1">
  <p:cSld name="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98000"/>
                <a:lumOff val="2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7CD5CE6-C1BD-17D0-3576-C0850839D1E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64820" y="467360"/>
            <a:ext cx="11262360" cy="4837113"/>
          </a:xfrm>
        </p:spPr>
        <p:txBody>
          <a:bodyPr xmlns:a="http://schemas.openxmlformats.org/drawingml/2006/main" anchor="ctr"/>
          <a:lstStyle xmlns:a="http://schemas.openxmlformats.org/drawingml/2006/main">
            <a:lvl1pPr algn="ctr">
              <a:buNone/>
              <a:defRPr sz="11500" b="1"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9FE05760-1C18-A889-6C7A-48266F8C33D6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5304473"/>
            <a:ext cx="9144000" cy="1188402"/>
          </a:xfrm>
        </p:spPr>
        <p:txBody>
          <a:bodyPr xmlns:a="http://schemas.openxmlformats.org/drawingml/2006/main">
            <a:normAutofit/>
          </a:bodyPr>
          <a:lstStyle xmlns:a="http://schemas.openxmlformats.org/drawingml/2006/main">
            <a:lvl1pPr marL="0" indent="0" algn="ctr">
              <a:buNone/>
              <a:defRPr sz="2800" i="1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86C48C2F-FFF0-3BD1-7A65-E7257CFE85E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082C65D0-441F-4A08-A661-964315BDD1A3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D9C15C-973C-49FD-3321-74CE5CC80814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1685622-31F9-4730-156D-0EE64AA5CF0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-6825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0.xml><?xml version="1.0" encoding="utf-8"?>
<p:sldLayout xmlns:p="http://schemas.openxmlformats.org/presentationml/2006/main" preserve="1" userDrawn="1">
  <p:cSld name="1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1.xml><?xml version="1.0" encoding="utf-8"?>
<p:sldLayout xmlns:p="http://schemas.openxmlformats.org/presentationml/2006/main" preserve="1" userDrawn="1">
  <p:cSld name="4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6DFE210-1E49-10F6-8965-73FE97211F4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7" y="499403"/>
            <a:ext cx="5419963" cy="6108896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B8AC2A0-4F1F-4CBE-A39D-F4575A80D0FB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AD2AC4D-079E-BD41-5C2F-9F68267E09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2.xml><?xml version="1.0" encoding="utf-8"?>
<p:sldLayout xmlns:p="http://schemas.openxmlformats.org/presentationml/2006/main" preserve="1" userDrawn="1">
  <p:cSld name="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4735EE07-C69D-4A79-BA49-FB33B2D9674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4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58013A-63A7-3667-E388-8A47A268732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3.xml><?xml version="1.0" encoding="utf-8"?>
<p:sldLayout xmlns:p="http://schemas.openxmlformats.org/presentationml/2006/main" preserve="1" userDrawn="1">
  <p:cSld name="8_Title and Content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56F8530-C384-4674-BB79-C654E14EF38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14.xml><?xml version="1.0" encoding="utf-8"?>
<p:sldLayout xmlns:p="http://schemas.openxmlformats.org/presentationml/2006/main" preserve="1" userDrawn="1">
  <p:cSld name="1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Title, Publisher. (M’s”) [Slide #] – [URL]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Resources</a:t>
            </a:r>
          </a:p>
        </p:txBody>
      </p:sp>
    </p:spTree>
  </p:cSld>
</p:sldLayout>
</file>

<file path=ppt/slideLayouts/slideLayout15.xml><?xml version="1.0" encoding="utf-8"?>
<p:sldLayout xmlns:p="http://schemas.openxmlformats.org/presentationml/2006/main" preserve="1" userDrawn="1">
  <p:cSld name="18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B3BC3AC-D59A-9E58-4198-CD7298849C81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A480001B-B375-E3B5-7360-8517D67AE28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17" name="Title 1">
            <a:extLst xmlns:a="http://schemas.openxmlformats.org/drawingml/2006/main">
              <a:ext uri="{FF2B5EF4-FFF2-40B4-BE49-F238E27FC236}">
                <a16:creationId xmlns:a16="http://schemas.microsoft.com/office/drawing/2014/main" id="{797BE328-01E2-2234-2C0D-CEEF6D8234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8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B948DEF0-02E8-C66E-4062-7B1D454FFFBF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YX,LX – Document Title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0" name="Title 7">
            <a:extLst xmlns:a="http://schemas.openxmlformats.org/drawingml/2006/main">
              <a:ext uri="{FF2B5EF4-FFF2-40B4-BE49-F238E27FC236}">
                <a16:creationId xmlns:a16="http://schemas.microsoft.com/office/drawing/2014/main" id="{7E505473-6819-A89F-97B0-4A88177DDF19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Lesson Materials</a:t>
            </a:r>
          </a:p>
        </p:txBody>
      </p:sp>
    </p:spTree>
  </p:cSld>
</p:sldLayout>
</file>

<file path=ppt/slideLayouts/slideLayout16.xml><?xml version="1.0" encoding="utf-8"?>
<p:sldLayout xmlns:p="http://schemas.openxmlformats.org/presentationml/2006/main" userDrawn="1">
  <p:cSld name="1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03D035B6-E20E-36D4-E75D-8559B2E25E0A}"/>
              </a:ext>
            </a:extLst>
          </p:cNvPr>
          <p:cNvSpPr>
            <a:spLocks xmlns:a="http://schemas.openxmlformats.org/drawingml/2006/main" noGrp="1"/>
          </p:cNvSpPr>
          <p:nvPr>
            <p:ph idx="1" hasCustomPrompt="1"/>
          </p:nvPr>
        </p:nvSpPr>
        <p:spPr>
          <a:xfrm xmlns:a="http://schemas.openxmlformats.org/drawingml/2006/main">
            <a:off x="586740" y="2123359"/>
            <a:ext cx="11018520" cy="4484939"/>
          </a:xfrm>
          <a:prstGeom xmlns:a="http://schemas.openxmlformats.org/drawingml/2006/main" prst="rect">
            <a:avLst/>
          </a:prstGeom>
          <a:gradFill xmlns:a="http://schemas.openxmlformats.org/drawingml/2006/main" rotWithShape="1">
            <a:gsLst>
              <a:gs pos="0">
                <a:schemeClr val="tx2">
                  <a:lumMod val="50000"/>
                </a:schemeClr>
              </a:gs>
              <a:gs pos="100000">
                <a:schemeClr val="tx2">
                  <a:lumMod val="50000"/>
                  <a:alpha val="50000"/>
                </a:schemeClr>
              </a:gs>
            </a:gsLst>
            <a:lin ang="5400000" scaled="1"/>
            <a:tileRect/>
          </a:gradFill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2"/>
                </a:solidFill>
              </a:defRPr>
            </a:lvl1pPr>
            <a:lvl2pPr>
              <a:buNone/>
              <a:defRPr>
                <a:solidFill>
                  <a:schemeClr val="bg2"/>
                </a:solidFill>
              </a:defRPr>
            </a:lvl2pPr>
            <a:lvl3pPr>
              <a:buNone/>
              <a:defRPr>
                <a:solidFill>
                  <a:schemeClr val="bg2"/>
                </a:solidFill>
              </a:defRPr>
            </a:lvl3pPr>
            <a:lvl4pPr>
              <a:buNone/>
              <a:defRPr>
                <a:solidFill>
                  <a:schemeClr val="bg2"/>
                </a:solidFill>
              </a:defRPr>
            </a:lvl4pPr>
            <a:lvl5pPr>
              <a:buNone/>
              <a:defRPr>
                <a:solidFill>
                  <a:schemeClr val="bg2"/>
                </a:solidFill>
              </a:defRPr>
            </a:lvl5pPr>
          </a:lstStyle>
          <a:p xmlns:a="http://schemas.openxmlformats.org/drawingml/2006/main">
            <a:r>
              <a:t>Author. </a:t>
            </a:r>
            <a:r>
              <a:rPr i="1"/>
              <a:t>Title</a:t>
            </a:r>
            <a:r>
              <a:t>. Print House: Publisher, Date. #ISBN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838200" y="365125"/>
            <a:ext cx="10515600" cy="13255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anchor="ctr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r>
              <a:t>References</a:t>
            </a:r>
          </a:p>
        </p:txBody>
      </p:sp>
    </p:spTree>
  </p:cSld>
</p:sldLayout>
</file>

<file path=ppt/slideLayouts/slideLayout17.xml><?xml version="1.0" encoding="utf-8"?>
<p:sldLayout xmlns:p="http://schemas.openxmlformats.org/presentationml/2006/main" preserve="1" userDrawn="1">
  <p:cSld name="19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4FCC4F9-10E7-54F1-BAAC-3EC046996A34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6" name="Title 1">
            <a:extLst xmlns:a="http://schemas.openxmlformats.org/drawingml/2006/main">
              <a:ext uri="{FF2B5EF4-FFF2-40B4-BE49-F238E27FC236}">
                <a16:creationId xmlns:a16="http://schemas.microsoft.com/office/drawing/2014/main" id="{8FF018E4-E5E3-7AEE-21A3-BE542CE49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6740" y="249700"/>
            <a:ext cx="11018520" cy="18256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>
            <a:lvl1pPr algn="ctr" defTabSz="914400">
              <a:lnSpc>
                <a:spcPct val="90000"/>
              </a:lnSpc>
              <a:spcBef>
                <a:spcPct val="0"/>
              </a:spcBef>
              <a:buNone/>
              <a:defRPr sz="6600" b="0" kern="1200">
                <a:solidFill>
                  <a:schemeClr val="tx1">
                    <a:lumMod val="75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endParaRPr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03114D9-0D6C-3483-6AC9-CFC5D6EA2492}"/>
              </a:ext>
            </a:extLst>
          </p:cNvPr>
          <p:cNvSpPr>
            <a:spLocks xmlns:a="http://schemas.openxmlformats.org/drawingml/2006/main" noGrp="1"/>
          </p:cNvSpPr>
          <p:nvPr>
            <p:ph type="title" idx="0" hasCustomPrompt="1"/>
          </p:nvPr>
        </p:nvSpPr>
        <p:spPr>
          <a:xfrm xmlns:a="http://schemas.openxmlformats.org/drawingml/2006/main">
            <a:off x="5157788" y="5909400"/>
            <a:ext cx="7200000" cy="720000"/>
          </a:xfrm>
          <a:prstGeom xmlns:a="http://schemas.openxmlformats.org/drawingml/2006/main" prst="roundRect">
            <a:avLst/>
          </a:prstGeom>
          <a:solidFill xmlns:a="http://schemas.openxmlformats.org/drawingml/2006/main">
            <a:schemeClr val="dk1">
              <a:alpha val="50000"/>
            </a:schemeClr>
          </a:solidFill>
          <a:ln xmlns:a="http://schemas.openxmlformats.org/drawingml/2006/main">
            <a:noFill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>
            <a:lvl1pPr marL="144000" indent="0" algn="l" defTabSz="914400">
              <a:lnSpc>
                <a:spcPct val="100000"/>
              </a:lnSpc>
              <a:spcBef>
                <a:spcPts val="0"/>
              </a:spcBef>
              <a:buFont typeface="Arial"/>
              <a:buNone/>
              <a:defRPr sz="3200" kern="1200">
                <a:solidFill>
                  <a:schemeClr val="bg2"/>
                </a:solidFill>
                <a:latin typeface="+mn-lt"/>
                <a:ea typeface="+mn-lt"/>
                <a:cs typeface="+mn-lt"/>
              </a:defRPr>
            </a:lvl1pPr>
          </a:lstStyle>
          <a:p xmlns:a="http://schemas.openxmlformats.org/drawingml/2006/main">
            <a:r>
              <a:t>Title, Artist. Date.</a:t>
            </a:r>
          </a:p>
        </p:txBody>
      </p:sp>
    </p:spTree>
  </p:cSld>
</p:sldLayout>
</file>

<file path=ppt/slideLayouts/slideLayout2.xml><?xml version="1.0" encoding="utf-8"?>
<p:sldLayout xmlns:p="http://schemas.openxmlformats.org/presentationml/2006/main" userDrawn="1">
  <p:cSld name="1_Title Slide"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135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4C8E104-B55B-31E4-8849-0CD9954966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 b="1"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8786CED-72B0-AB0C-6370-11F03E33F2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A3B219-CAF7-46F4-A3F5-A537AEF86B11}" type="datetime1">
              <a:t>8/18/2026</a:t>
            </a:fld>
            <a:endParaRPr/>
          </a:p>
        </p:txBody>
      </p:sp>
      <p:sp>
        <p:nvSpPr>
          <p:cNvPr id="14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37BF2DB7-C769-95B2-758C-12FCDF29863B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2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DE164FB7-9DD3-6E08-05D1-A3C165D7F00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  <p:sp>
        <p:nvSpPr>
          <p:cNvPr id="22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219371DD-BBD3-4487-190C-12EF01DDBE59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</p:spTree>
  </p:cSld>
</p:sldLayout>
</file>

<file path=ppt/slideLayouts/slideLayout3.xml><?xml version="1.0" encoding="utf-8"?>
<p:sldLayout xmlns:p="http://schemas.openxmlformats.org/presentationml/2006/main" preserve="1" userDrawn="1">
  <p:cSld name="2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835613E-DE3D-40E1-997D-6BA1673DCE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7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4EBD78A-417B-A9EE-B3B1-D66544678F90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7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34B27B38-995A-54B7-057A-D4A0FE4EAA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4.xml><?xml version="1.0" encoding="utf-8"?>
<p:sldLayout xmlns:p="http://schemas.openxmlformats.org/presentationml/2006/main" preserve="1" userDrawn="1">
  <p:cSld name="3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35E647E-ED87-4D05-9F83-49A98077B9AA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6095998" y="1837056"/>
            <a:ext cx="5596598" cy="4771242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7F0357DB-9922-6C0F-56CF-E24D9320B6E9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5.xml><?xml version="1.0" encoding="utf-8"?>
<p:sldLayout xmlns:p="http://schemas.openxmlformats.org/presentationml/2006/main" preserve="1" userDrawn="1">
  <p:cSld name="5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438CA8A-3428-476F-8D2C-619DA176B5B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6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500C920D-003A-C38F-259E-003FC6293F83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9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15C2B31-079A-16F6-9A37-DE09318B83F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6.xml><?xml version="1.0" encoding="utf-8"?>
<p:sldLayout xmlns:p="http://schemas.openxmlformats.org/presentationml/2006/main" preserve="1" userDrawn="1">
  <p:cSld name="6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CE03160-6161-4CC1-99C3-354D8A8FCA0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31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F8BCE855-2A66-74A5-5A8F-9C9C8807CCE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7.xml><?xml version="1.0" encoding="utf-8"?>
<p:sldLayout xmlns:p="http://schemas.openxmlformats.org/presentationml/2006/main" preserve="1" userDrawn="1">
  <p:cSld name="7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37E49E4A-6932-4B3B-838F-8BC15D79B148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9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D6A6647D-EC95-668A-6EAE-DA7AAE6BA5A7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26" y="2123359"/>
            <a:ext cx="11235369" cy="4484940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22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586F8230-4C53-9CEB-BAE1-A9144959F10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8.xml><?xml version="1.0" encoding="utf-8"?>
<p:sldLayout xmlns:p="http://schemas.openxmlformats.org/presentationml/2006/main" preserve="1" userDrawn="1">
  <p:cSld name="10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14A1A3A6-AA1C-4C1A-A4AB-09B06E6443FF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8D5E70-84D4-0F33-1F0F-2DC41AB4EFEE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Layouts/slideLayout9.xml><?xml version="1.0" encoding="utf-8"?>
<p:sldLayout xmlns:p="http://schemas.openxmlformats.org/presentationml/2006/main" preserve="1" userDrawn="1">
  <p:cSld name="11_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FEFEA4D7-85A7-F14E-09CF-A9C41F379A41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0"/>
            <a:ext cx="6096000" cy="1825625"/>
          </a:xfrm>
        </p:spPr>
        <p:txBody>
          <a:bodyPr xmlns:a="http://schemas.openxmlformats.org/drawingml/2006/main"/>
          <a:lstStyle xmlns:a="http://schemas.openxmlformats.org/drawingml/2006/main">
            <a:lvl1pPr algn="ctr">
              <a:buNone/>
              <a:defRPr/>
            </a:lvl1pPr>
          </a:lstStyle>
          <a:p xmlns:a="http://schemas.openxmlformats.org/drawingml/2006/main">
            <a:r>
              <a:t>Click to edit Master title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24F39D3-CFFD-DA7F-2A39-ABDB36D6F6AA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>
          <a:xfrm xmlns:a="http://schemas.openxmlformats.org/drawingml/2006/main">
            <a:off x="9977120" y="0"/>
            <a:ext cx="2214880" cy="499403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2B9C01DD-0E68-49E7-B171-B6934EA79542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F9C42E6-3EBA-75D7-CEFA-85E9ADEBD43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16200000">
            <a:off x="10227800" y="4893798"/>
            <a:ext cx="3429000" cy="499403"/>
          </a:xfrm>
        </p:spPr>
        <p:txBody>
          <a:bodyPr xmlns:a="http://schemas.openxmlformats.org/drawingml/2006/main" wrap="none"/>
          <a:lstStyle xmlns:a="http://schemas.openxmlformats.org/drawingml/2006/main">
            <a:lvl1pPr>
              <a:buNone/>
              <a:defRPr>
                <a:solidFill>
                  <a:schemeClr val="tx1"/>
                </a:solidFill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11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2505EB3-A52F-7CCC-E26A-68C7E36272C5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249701" y="1825625"/>
            <a:ext cx="5596598" cy="4782674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1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416265CB-47E4-61BE-6319-D88C5660E29F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>
            <a:off x="0" y="6400800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f740cb2148e421d" /><Relationship Type="http://schemas.openxmlformats.org/officeDocument/2006/relationships/slideLayout" Target="/ppt/slideLayouts/slideLayout1.xml" Id="R4d3fdaa0f3c74efc" /><Relationship Type="http://schemas.openxmlformats.org/officeDocument/2006/relationships/slideLayout" Target="/ppt/slideLayouts/slideLayout2.xml" Id="R045f611ae6aa4e21" /><Relationship Type="http://schemas.openxmlformats.org/officeDocument/2006/relationships/slideLayout" Target="/ppt/slideLayouts/slideLayout3.xml" Id="Ra6e598ab5b8c4d2e" /><Relationship Type="http://schemas.openxmlformats.org/officeDocument/2006/relationships/slideLayout" Target="/ppt/slideLayouts/slideLayout4.xml" Id="R3e5c5c422a8f4772" /><Relationship Type="http://schemas.openxmlformats.org/officeDocument/2006/relationships/slideLayout" Target="/ppt/slideLayouts/slideLayout5.xml" Id="Re2c39f8448ca40b6" /><Relationship Type="http://schemas.openxmlformats.org/officeDocument/2006/relationships/slideLayout" Target="/ppt/slideLayouts/slideLayout6.xml" Id="Rc201ee8eb40941f5" /><Relationship Type="http://schemas.openxmlformats.org/officeDocument/2006/relationships/slideLayout" Target="/ppt/slideLayouts/slideLayout7.xml" Id="Rd97b3a107f694625" /><Relationship Type="http://schemas.openxmlformats.org/officeDocument/2006/relationships/slideLayout" Target="/ppt/slideLayouts/slideLayout8.xml" Id="R1a06d8957edc4964" /><Relationship Type="http://schemas.openxmlformats.org/officeDocument/2006/relationships/slideLayout" Target="/ppt/slideLayouts/slideLayout9.xml" Id="Rbf59c476d22c4ebb" /><Relationship Type="http://schemas.openxmlformats.org/officeDocument/2006/relationships/slideLayout" Target="/ppt/slideLayouts/slideLayout10.xml" Id="R690d8e4f9d9d4e92" /><Relationship Type="http://schemas.openxmlformats.org/officeDocument/2006/relationships/slideLayout" Target="/ppt/slideLayouts/slideLayout11.xml" Id="Rb5c1b38c1db74f81" /><Relationship Type="http://schemas.openxmlformats.org/officeDocument/2006/relationships/slideLayout" Target="/ppt/slideLayouts/slideLayout12.xml" Id="Rcc1552af815e4d91" /><Relationship Type="http://schemas.openxmlformats.org/officeDocument/2006/relationships/slideLayout" Target="/ppt/slideLayouts/slideLayout13.xml" Id="R8c4037b8b4b94819" /></Relationships>
</file>

<file path=ppt/slideMasters/_rels/slideMaster2.xml.rels>&#65279;<?xml version="1.0" encoding="utf-8"?><Relationships xmlns="http://schemas.openxmlformats.org/package/2006/relationships"><Relationship Type="http://schemas.openxmlformats.org/officeDocument/2006/relationships/theme" Target="/ppt/slideMasters/theme/theme3.xml" Id="R211ee89e4b684930" /><Relationship Type="http://schemas.openxmlformats.org/officeDocument/2006/relationships/slideLayout" Target="/ppt/slideLayouts/slideLayout14.xml" Id="Reac851bc6c70437e" /><Relationship Type="http://schemas.openxmlformats.org/officeDocument/2006/relationships/slideLayout" Target="/ppt/slideLayouts/slideLayout15.xml" Id="Rda395650fb1b4d23" /><Relationship Type="http://schemas.openxmlformats.org/officeDocument/2006/relationships/slideLayout" Target="/ppt/slideLayouts/slideLayout16.xml" Id="Rfb14f448e6ec47ec" /><Relationship Type="http://schemas.openxmlformats.org/officeDocument/2006/relationships/slideLayout" Target="/ppt/slideLayouts/slideLayout17.xml" Id="R22aa43a781f146d0" /></Relationships>
</file>

<file path=ppt/slideMasters/slideMaster1.xml><?xml version="1.0" encoding="utf-8"?>
<p:sldMaster xmlns:p="http://schemas.openxmlformats.org/presentationml/2006/main">
  <p:cSld>
    <p:bg>
      <p:bgPr>
        <a:gradFill xmlns:a="http://schemas.openxmlformats.org/drawingml/2006/main" rotWithShape="1">
          <a:gsLst>
            <a:gs pos="50000">
              <a:schemeClr val="bg1">
                <a:lumMod val="100000"/>
              </a:schemeClr>
            </a:gs>
            <a:gs pos="100000">
              <a:schemeClr val="bg1">
                <a:lumMod val="80000"/>
              </a:schemeClr>
            </a:gs>
            <a:gs pos="0">
              <a:schemeClr val="bg1">
                <a:lumMod val="40000"/>
                <a:lumOff val="60000"/>
              </a:schemeClr>
            </a:gs>
          </a:gsLst>
          <a:lin ang="2700000" scaled="1"/>
          <a:tileRect/>
        </a:gra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0D0E148A-F1CD-0C5A-623D-E33DA76E80F0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0" y="1"/>
            <a:ext cx="9977120" cy="169068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Autofit/>
          </a:bodyPr>
          <a:lstStyle xmlns:a="http://schemas.openxmlformats.org/drawingml/2006/main"/>
          <a:p xmlns:a="http://schemas.openxmlformats.org/drawingml/2006/main">
            <a:r>
              <a:t>Click to edit Master title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1"/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bg1">
                    <a:lumMod val="60000"/>
                    <a:lumOff val="4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3fdaa0f3c74efc"/>
    <p:sldLayoutId xmlns:r="http://schemas.openxmlformats.org/officeDocument/2006/relationships" id="2147483650" r:id="R045f611ae6aa4e21"/>
    <p:sldLayoutId xmlns:r="http://schemas.openxmlformats.org/officeDocument/2006/relationships" id="2147483651" r:id="Ra6e598ab5b8c4d2e"/>
    <p:sldLayoutId xmlns:r="http://schemas.openxmlformats.org/officeDocument/2006/relationships" id="2147483652" r:id="R3e5c5c422a8f4772"/>
    <p:sldLayoutId xmlns:r="http://schemas.openxmlformats.org/officeDocument/2006/relationships" id="2147483653" r:id="Re2c39f8448ca40b6"/>
    <p:sldLayoutId xmlns:r="http://schemas.openxmlformats.org/officeDocument/2006/relationships" id="2147483654" r:id="Rc201ee8eb40941f5"/>
    <p:sldLayoutId xmlns:r="http://schemas.openxmlformats.org/officeDocument/2006/relationships" id="2147483655" r:id="Rd97b3a107f694625"/>
    <p:sldLayoutId xmlns:r="http://schemas.openxmlformats.org/officeDocument/2006/relationships" id="2147483656" r:id="R1a06d8957edc4964"/>
    <p:sldLayoutId xmlns:r="http://schemas.openxmlformats.org/officeDocument/2006/relationships" id="2147483657" r:id="Rbf59c476d22c4ebb"/>
    <p:sldLayoutId xmlns:r="http://schemas.openxmlformats.org/officeDocument/2006/relationships" id="2147483658" r:id="R690d8e4f9d9d4e92"/>
    <p:sldLayoutId xmlns:r="http://schemas.openxmlformats.org/officeDocument/2006/relationships" id="2147483659" r:id="Rb5c1b38c1db74f81"/>
    <p:sldLayoutId xmlns:r="http://schemas.openxmlformats.org/officeDocument/2006/relationships" id="2147483660" r:id="Rcc1552af815e4d91"/>
    <p:sldLayoutId xmlns:r="http://schemas.openxmlformats.org/officeDocument/2006/relationships" id="2147483661" r:id="R8c4037b8b4b94819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slideMaster2.xml><?xml version="1.0" encoding="utf-8"?>
<p:sldMaster xmlns:p="http://schemas.openxmlformats.org/presentationml/2006/main">
  <p:cSld>
    <p:bg>
      <p:bgRef idx="1003">
        <a:schemeClr xmlns:a="http://schemas.openxmlformats.org/drawingml/2006/main" val="bg2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3BD28873-446D-183B-106A-388C12ACAC53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994" y="1825625"/>
            <a:ext cx="11276012" cy="4351338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05C26E1F-1B47-4D4C-3CA7-8BBC7B24B10C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9977120" y="0"/>
            <a:ext cx="2214880" cy="46736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fld id="{C2DFA766-6DCC-4D4F-9ED6-5B2F7E712460}" type="datetime1">
              <a:t>8/18/2026</a:t>
            </a:fld>
            <a:endParaRPr/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1754E13-F593-6CC3-C3FC-6ED8103C4864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 rot="16200000">
            <a:off x="9905603" y="4571603"/>
            <a:ext cx="4114800" cy="457994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wrap="none" lIns="91440" tIns="45720" rIns="91440" bIns="45720" anchor="ctr"/>
          <a:lstStyle xmlns:a="http://schemas.openxmlformats.org/drawingml/2006/main">
            <a:lvl1pPr algn="l">
              <a:buNone/>
              <a:defRPr sz="2800">
                <a:solidFill>
                  <a:schemeClr val="tx2">
                    <a:lumMod val="50000"/>
                  </a:schemeClr>
                </a:solidFill>
                <a:latin typeface="+mj-lt"/>
                <a:ea typeface="+mj-lt"/>
                <a:cs typeface="+mj-lt"/>
              </a:defRPr>
            </a:lvl1pPr>
          </a:lstStyle>
          <a:p xmlns:a="http://schemas.openxmlformats.org/drawingml/2006/main">
            <a:r>
              <a:t>Year * - Lesson +</a:t>
            </a:r>
          </a:p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60B643B-EE49-3EF8-EE8D-8371B9C4741F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0" y="6400799"/>
            <a:ext cx="457994" cy="4572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800">
                <a:solidFill>
                  <a:schemeClr val="tx2">
                    <a:lumMod val="50000"/>
                  </a:schemeClr>
                </a:solidFill>
              </a:defRPr>
            </a:lvl1pPr>
          </a:lstStyle>
          <a:p xmlns:a="http://schemas.openxmlformats.org/drawingml/2006/main">
            <a:fld id="{53E5846E-9ADA-461E-BCBF-BEAF1F5D5FF7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xmlns:r="http://schemas.openxmlformats.org/officeDocument/2006/relationships" id="2147483663" r:id="Reac851bc6c70437e"/>
    <p:sldLayoutId xmlns:r="http://schemas.openxmlformats.org/officeDocument/2006/relationships" id="2147483664" r:id="Rda395650fb1b4d23"/>
    <p:sldLayoutId xmlns:r="http://schemas.openxmlformats.org/officeDocument/2006/relationships" id="2147483665" r:id="Rfb14f448e6ec47ec"/>
    <p:sldLayoutId xmlns:r="http://schemas.openxmlformats.org/officeDocument/2006/relationships" id="2147483666" r:id="R22aa43a781f146d0"/>
  </p:sldLayoutIdLst>
  <p:hf hdr="0"/>
  <p:txStyles>
    <p:titleStyle>
      <a:lvl1pPr xmlns:a="http://schemas.openxmlformats.org/drawingml/2006/main" algn="ctr" defTabSz="914400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bg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bg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bg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bg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Masters/theme/theme3.xml><?xml version="1.0" encoding="utf-8"?>
<a:theme xmlns:a="http://schemas.openxmlformats.org/drawingml/2006/main" name="3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95ef9955d43b1" /><Relationship Type="http://schemas.openxmlformats.org/officeDocument/2006/relationships/notesSlide" Target="/ppt/notesSlides/notesSlide1.xml" Id="R306c8c4fca6a400a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6b3e0eaea2a54ba2" /><Relationship Type="http://schemas.openxmlformats.org/officeDocument/2006/relationships/notesSlide" Target="/ppt/notesSlides/notesSlide10.xml" Id="Rdd8cc20db9a3446e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4.xml" Id="R9544e2a6bfb6400b" /><Relationship Type="http://schemas.openxmlformats.org/officeDocument/2006/relationships/hyperlink" Target="https://www.eduqas.co.uk/media/w42hvhgp/eduqas-gcse-rs-spec-full-from-2016-e-1109.pdf" TargetMode="External" Id="R9d1268d4d13e4780" /><Relationship Type="http://schemas.openxmlformats.org/officeDocument/2006/relationships/hyperlink" Target="https://www.eduqas.co.uk/media/jj5ottgk/wjec-eduqas-gcse-9-1-religious-studies-a-guidance-for-teaching.pdf" TargetMode="External" Id="Rbcb2b022883a4445" /><Relationship Type="http://schemas.openxmlformats.org/officeDocument/2006/relationships/hyperlink" Target="https://www.eduqas.co.uk/media/5dtfofos/how-to-mark-a-d-question-2025_.pdf" TargetMode="External" Id="R048ebe444935454f" /><Relationship Type="http://schemas.openxmlformats.org/officeDocument/2006/relationships/hyperlink" Target="https://www.eduqas.co.uk/media/xvef2xv0/eduqas-gcse-religious-studies-s25.pdf" TargetMode="External" Id="R95e135b8728f4b7f" /><Relationship Type="http://schemas.openxmlformats.org/officeDocument/2006/relationships/hyperlink" Target="https://www.eduqas.co.uk/media/uthpu5yd/eduqas-gcse-religious-studies-route-a-s24-e-final-report.pdf" TargetMode="External" Id="Raab10e9ab1d54678" /><Relationship Type="http://schemas.openxmlformats.org/officeDocument/2006/relationships/hyperlink" Target="https://www.eduqas.co.uk/media/d2jlqa33/eduqas-gcse-rs-route-a-fc-sc-report-s23-e.pdf" TargetMode="External" Id="R4954ae2463fb4bfd" /><Relationship Type="http://schemas.openxmlformats.org/officeDocument/2006/relationships/notesSlide" Target="/ppt/notesSlides/notesSlide11.xml" Id="R4fecb5ff411d4f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d71420cc1c1c4bd4" /><Relationship Type="http://schemas.openxmlformats.org/officeDocument/2006/relationships/notesSlide" Target="/ppt/notesSlides/notesSlide2.xml" Id="R9c35589d1ca540c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9.xml" Id="Ra5c8820bb9f346d2" /><Relationship Type="http://schemas.openxmlformats.org/officeDocument/2006/relationships/notesSlide" Target="/ppt/notesSlides/notesSlide3.xml" Id="R8c80bb3d11964b7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1edf907e4b534803" /><Relationship Type="http://schemas.openxmlformats.org/officeDocument/2006/relationships/notesSlide" Target="/ppt/notesSlides/notesSlide4.xml" Id="Ra384e7dd9f654c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3.xml" Id="R4f8d5fb48bd54d4f" /><Relationship Type="http://schemas.openxmlformats.org/officeDocument/2006/relationships/notesSlide" Target="/ppt/notesSlides/notesSlide5.xml" Id="R27a9d25d58cd472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6.xml" Id="R62c5e854aedb49c0" /><Relationship Type="http://schemas.openxmlformats.org/officeDocument/2006/relationships/notesSlide" Target="/ppt/notesSlides/notesSlide6.xml" Id="R35fc5265415a440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72c9d148a32041b5" /><Relationship Type="http://schemas.openxmlformats.org/officeDocument/2006/relationships/notesSlide" Target="/ppt/notesSlides/notesSlide7.xml" Id="R3a33eca6cd254216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2.xml" Id="Rba9cd8a35e31484a" /><Relationship Type="http://schemas.openxmlformats.org/officeDocument/2006/relationships/notesSlide" Target="/ppt/notesSlides/notesSlide8.xml" Id="Rdcbeee242f394963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3.xml" Id="Rbd5a7bf1dbed4da1" /><Relationship Type="http://schemas.openxmlformats.org/officeDocument/2006/relationships/notesSlide" Target="/ppt/notesSlides/notesSlide9.xml" Id="R09254316023c40ea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2" name="Title Image Placeholder">
            <a:extLst xmlns:a="http://schemas.openxmlformats.org/drawingml/2006/main">
              <a:ext uri="{FF2B5EF4-FFF2-40B4-BE49-F238E27FC236}">
                <a16:creationId xmlns:a16="http://schemas.microsoft.com/office/drawing/2014/main" id="{4D2559A2-B80F-49D0-A091-EEDD53297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266700" tIns="247650" rIns="266700" bIns="247650" anchor="t">
            <a:noAutofit/>
          </a:bodyPr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IMAGE PLACEHOLDER — USER TO REPLACE
Full-bleed lesson image · crop to fill</a:t>
            </a:r>
          </a:p>
        </p:txBody>
      </p:sp>
      <p:sp>
        <p:nvSpPr>
          <p:cNvPr id="13" name="Legacy Template Gradient Overlay">
            <a:extLst xmlns:a="http://schemas.openxmlformats.org/drawingml/2006/main">
              <a:ext uri="{FF2B5EF4-FFF2-40B4-BE49-F238E27FC236}">
                <a16:creationId xmlns:a16="http://schemas.microsoft.com/office/drawing/2014/main" id="{4E8A2051-9AA3-45D7-B637-45BE90AD4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6858000"/>
          </a:xfrm>
          <a:prstGeom xmlns:a="http://schemas.openxmlformats.org/drawingml/2006/main" prst="rect">
            <a:avLst/>
          </a:prstGeom>
          <a:gradFill xmlns:a="http://schemas.openxmlformats.org/drawingml/2006/main">
            <a:gsLst>
              <a:gs pos="0">
                <a:srgbClr val="373737">
                  <a:alpha val="40000"/>
                </a:srgbClr>
              </a:gs>
              <a:gs pos="50000">
                <a:srgbClr val="343434">
                  <a:alpha val="57000"/>
                </a:srgbClr>
              </a:gs>
              <a:gs pos="100000">
                <a:srgbClr val="292929">
                  <a:alpha val="76000"/>
                </a:srgbClr>
              </a:gs>
            </a:gsLst>
            <a:lin ang="2700000"/>
          </a:gradFill>
          <a:ln xmlns:a="http://schemas.openxmlformats.org/drawingml/2006/main" w="0">
            <a:noFill/>
            <a:prstDash val="solid"/>
          </a:ln>
        </p:spPr>
      </p:sp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2F080A9-C9E9-813D-180B-FD1F6706DD04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457200" y="1123950"/>
            <a:ext cx="11277600" cy="232410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4"/>
          <a:fontRef xmlns:a="http://schemas.openxmlformats.org/drawingml/2006/main" idx="major"/>
        </p:style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1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Human Rights
Feedback and Transfer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1B05C82C-9950-480D-F529-EB749EC94913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524000" y="3476625"/>
            <a:ext cx="9144000" cy="1047750"/>
          </a:xfrm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5"/>
          <a:fontRef xmlns:a="http://schemas.openxmlformats.org/drawingml/2006/main" idx="major"/>
        </p:style>
        <p:txBody>
          <a:bodyPr xmlns:a="http://schemas.openxmlformats.org/drawingml/2006/main" lIns="95250" tIns="0" rIns="9525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sz="3000" b="1">
                <a:solidFill>
                  <a:srgbClr val="D2D0CB"/>
                </a:solidFill>
                <a:latin typeface="Source Sans 3"/>
                <a:ea typeface="Source Sans 3"/>
                <a:cs typeface="Source Sans 3"/>
              </a:rPr>
              <a:t>How can a broad conviction become a focused rights argument?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668112B-1D9D-6B32-A7C6-FC87F53BEED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D2D0CB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D2D0CB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78288A9-105B-4A33-8185-29E58726A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C5A84E"/>
                </a:solidFill>
              </a:defRPr>
            </a:pP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C5A84E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C5A84E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9" name="Guide Pill GCSE">
            <a:extLst xmlns:a="http://schemas.openxmlformats.org/drawingml/2006/main">
              <a:ext uri="{FF2B5EF4-FFF2-40B4-BE49-F238E27FC236}">
                <a16:creationId xmlns:a16="http://schemas.microsoft.com/office/drawing/2014/main" id="{0BE9E06E-CFBD-440D-AE9B-874AC6B000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" y="6419850"/>
            <a:ext cx="74295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8F245F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GCSE</a:t>
            </a:r>
          </a:p>
        </p:txBody>
      </p:sp>
      <p:sp>
        <p:nvSpPr>
          <p:cNvPr id="10" name="Guide Pill UNIT NAME">
            <a:extLst xmlns:a="http://schemas.openxmlformats.org/drawingml/2006/main">
              <a:ext uri="{FF2B5EF4-FFF2-40B4-BE49-F238E27FC236}">
                <a16:creationId xmlns:a16="http://schemas.microsoft.com/office/drawing/2014/main" id="{F8A7B39C-86BB-492A-B87D-C7D8EEF12D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6419850"/>
            <a:ext cx="12954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5C3F8C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HUMAN RIGHTS</a:t>
            </a:r>
          </a:p>
        </p:txBody>
      </p:sp>
      <p:sp>
        <p:nvSpPr>
          <p:cNvPr id="11" name="Guide Pill LESSON X">
            <a:extLst xmlns:a="http://schemas.openxmlformats.org/drawingml/2006/main">
              <a:ext uri="{FF2B5EF4-FFF2-40B4-BE49-F238E27FC236}">
                <a16:creationId xmlns:a16="http://schemas.microsoft.com/office/drawing/2014/main" id="{2712EAE1-FED1-4153-AFDF-2C396FDE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6419850"/>
            <a:ext cx="1943100" cy="2667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D6385"/>
          </a:solidFill>
          <a:ln xmlns:a="http://schemas.openxmlformats.org/drawingml/2006/main" w="9525">
            <a:solidFill>
              <a:srgbClr val="FFFFFF">
                <a:alpha val="70000"/>
              </a:srgbClr>
            </a:solidFill>
            <a:prstDash val="solid"/>
          </a:ln>
        </p:spPr>
        <p:txBody>
          <a:bodyPr xmlns:a="http://schemas.openxmlformats.org/drawingml/2006/main" lIns="38100" tIns="0" rIns="3810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050" b="1">
                <a:solidFill>
                  <a:srgbClr val="FFFFFF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FFFFFF"/>
                </a:solidFill>
              </a:rPr>
              <a:t>LESSON 14</a:t>
            </a:r>
          </a:p>
        </p:txBody>
      </p:sp>
    </p:spTree>
    <p:extLst>
      <p:ext uri="{BB962C8B-B14F-4D97-AF65-F5344CB8AC3E}">
        <p14:creationId xmlns:p14="http://schemas.microsoft.com/office/powerpoint/2010/main" val="2326873009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Materials &amp; Resources</a:t>
            </a: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9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3812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Materials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Marked responses, feedback codes and two colours [Slides 2–9]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Anonymised class misconception examples [Slides 3–6]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Teacher-selected fresh parallel question [Slide 8]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User-selected title and task images [Title; labelled frames]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6670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5A84E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9525" rIns="95250" bIns="8572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Resources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Route A specification [Slides 1–assessment]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Eduqas assessment objectives and question guidance [Slides 3–8]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Department misconception bank, updated from this sitting [Teacher reference]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4927F-9C17-49E5-BC75-3C9569AE9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4B458C72-57C2-B001-9B0E-65D427370FAA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2A0F6CD9-3AEB-2027-F36D-FDD3B341924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10</a:t>
            </a:r>
          </a:p>
        </p:txBody>
      </p:sp>
      <p:sp>
        <p:nvSpPr>
          <p:cNvPr id="8" name="Title 7">
            <a:extLst xmlns:a="http://schemas.openxmlformats.org/drawingml/2006/main">
              <a:ext uri="{FF2B5EF4-FFF2-40B4-BE49-F238E27FC236}">
                <a16:creationId xmlns:a16="http://schemas.microsoft.com/office/drawing/2014/main" id="{C559305D-AAF4-EE4D-377A-6BE7C5F5D10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References</a:t>
            </a:r>
          </a:p>
        </p:txBody>
      </p:sp>
      <p:sp>
        <p:nvSpPr>
          <p:cNvPr id="10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F070261-3490-4B34-A89E-04C234827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1" name="Content Guide Panel 22">
            <a:extLst xmlns:a="http://schemas.openxmlformats.org/drawingml/2006/main">
              <a:ext uri="{FF2B5EF4-FFF2-40B4-BE49-F238E27FC236}">
                <a16:creationId xmlns:a16="http://schemas.microsoft.com/office/drawing/2014/main" id="{70C6C05D-947B-495E-AF60-B6017CB9A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285750" tIns="171450" rIns="285750" bIns="171450" anchor="t">
            <a:noAutofit/>
          </a:bodyPr>
          <a:lstStyle xmlns:a="http://schemas.openxmlformats.org/drawingml/2006/main"/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d1268d4d13e4780"/>
              </a:rPr>
              <a:t>GCSE Religious Studies Route A</a:t>
            </a:r>
            <a:r>
              <a:t>. Version 4, 2025. [Throughout]</a:t>
            </a:r>
          </a:p>
          <a:p xmlns:a="http://schemas.openxmlformats.org/drawingml/2006/main">
            <a:pPr marL="0" indent="0" algn="l">
              <a:spcAft>
                <a:spcPts val="7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WJEC Eduqas.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bcb2b022883a4445"/>
              </a:rPr>
              <a:t>GCSE Religious Studies Guidance for Teaching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048ebe444935454f"/>
              </a:rPr>
              <a:t>How to Mark a D Question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95e135b8728f4b7f"/>
              </a:rPr>
              <a:t>GCSE Religious Studies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aab10e9ab1d54678"/>
              </a:rPr>
              <a:t>GCSE Religious Studies Route A Examiner Report</a:t>
            </a:r>
            <a:r>
              <a:t>; </a:t>
            </a:r>
            <a:r>
              <a:rPr b="1" i="1" u="sng">
                <a:solidFill>
                  <a:srgbClr val="5C3F8C"/>
                </a:solidFill>
                <a:hlinkClick xmlns:r="http://schemas.openxmlformats.org/officeDocument/2006/relationships" r:id="R4954ae2463fb4bfd"/>
              </a:rPr>
              <a:t>GCSE Religious Studies Route A Examiner Report</a:t>
            </a:r>
            <a:r>
              <a:t>. [Teaching slides]</a:t>
            </a:r>
          </a:p>
          <a:p xmlns:a="http://schemas.openxmlformats.org/drawingml/2006/main">
            <a:pPr marL="0" indent="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t>Images: user-owned placeholders; final assets and licences to be supplied. [Title; labelled visual frames]</a:t>
            </a:r>
          </a:p>
        </p:txBody>
      </p:sp>
    </p:spTree>
    <p:extLst>
      <p:ext uri="{BB962C8B-B14F-4D97-AF65-F5344CB8AC3E}">
        <p14:creationId xmlns:p14="http://schemas.microsoft.com/office/powerpoint/2010/main" val="69566582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3DC21944-6610-E1E8-754B-72CEAAD9EAF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3619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36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Human Rights
Feedback and Transfer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EF3B09C2-7FAF-028E-C553-BEEDDE2EE71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3219CE3F-4C87-BC27-1B62-DFE3F9C0D798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42A79A11-85FD-2C3D-C9BE-CAE6B6F3EC2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1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080CB548-81FB-FB00-4A08-F0C434EA1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Aims: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F4D80339-1288-F220-44DB-826DE2C17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797137"/>
            <a:ext cx="5596597" cy="2647884"/>
          </a:xfrm>
          <a:prstGeom xmlns:a="http://schemas.openxmlformats.org/drawingml/2006/main" prst="roundRect">
            <a:avLst>
              <a:gd name="adj" fmla="val 1079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Understand</a:t>
            </a:r>
            <a:r>
              <a:t> how one limiting factor affected performance.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Assess</a:t>
            </a:r>
            <a:r>
              <a:t> which change will produce the greatest improvement.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Critically Evaluate</a:t>
            </a:r>
            <a:r>
              <a:t> whether the repair transfers to a fresh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4AFDCC60-BDDB-6E89-89D8-18065DA97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3710727"/>
            <a:ext cx="1962150" cy="1953602"/>
          </a:xfrm>
          <a:prstGeom xmlns:a="http://schemas.openxmlformats.org/drawingml/2006/main" prst="roundRect">
            <a:avLst>
              <a:gd name="adj" fmla="val 9751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Starter: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6995697E-C28E-8522-9EFD-54951D6D9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9" y="4257114"/>
            <a:ext cx="5596597" cy="1934136"/>
          </a:xfrm>
          <a:prstGeom xmlns:a="http://schemas.openxmlformats.org/drawingml/2006/main" prst="roundRect">
            <a:avLst>
              <a:gd name="adj" fmla="val 1477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Open the marked response.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Read the question first.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Underline one actionable comment.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451E205F-D681-4016-94E2-BA6DFEE3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Guide Panel 2">
            <a:extLst xmlns:a="http://schemas.openxmlformats.org/drawingml/2006/main">
              <a:ext uri="{FF2B5EF4-FFF2-40B4-BE49-F238E27FC236}">
                <a16:creationId xmlns:a16="http://schemas.microsoft.com/office/drawing/2014/main" id="{A0BBA1F8-36E7-4EAF-B766-7111C5DC70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4"/>
              </a:spcAft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KEY QUESTION</a:t>
            </a:r>
          </a:p>
          <a:p xmlns:a="http://schemas.openxmlformats.org/drawingml/2006/main">
            <a:pPr algn="ctr">
              <a:defRPr sz="24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D2D0CB"/>
                </a:solidFill>
              </a:rPr>
              <a:t>How can a broad conviction become a focused rights argument?</a:t>
            </a:r>
          </a:p>
        </p:txBody>
      </p:sp>
    </p:spTree>
    <p:extLst>
      <p:ext uri="{BB962C8B-B14F-4D97-AF65-F5344CB8AC3E}">
        <p14:creationId xmlns:p14="http://schemas.microsoft.com/office/powerpoint/2010/main" val="3009553593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 14">
            <a:extLst xmlns:a="http://schemas.openxmlformats.org/drawingml/2006/main">
              <a:ext uri="{FF2B5EF4-FFF2-40B4-BE49-F238E27FC236}">
                <a16:creationId xmlns:a16="http://schemas.microsoft.com/office/drawing/2014/main" id="{45CEFB01-541B-D1A5-77EC-828DE7E2BD02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Teacher Input Required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B27C130D-6C89-594C-F49B-A63B6787D383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1CE9705A-7B98-7FDF-359D-CF2BB8937357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F5B1D11D-7D41-203D-1685-79BD3D23ECB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2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6F9A7C84-5982-BE10-C15F-D8F73A4FD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4181475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C23B2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Teacher Input Required: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5B6F1D03-9B6C-1903-035F-C730A6A665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8450"/>
            <a:ext cx="5596597" cy="5392800"/>
          </a:xfrm>
          <a:prstGeom xmlns:a="http://schemas.openxmlformats.org/drawingml/2006/main" prst="roundRect">
            <a:avLst>
              <a:gd name="adj" fmla="val 529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Insert the actual assessment paper, marked scripts and feedback codes.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Replace the misconception list with the class’s highest-leverage evidence.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Insert a fresh Human Rights question with a changed right, limit or case.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4. </a:t>
            </a:r>
            <a:r>
              <a:t>Remove or replace every TEACHER INPUT REQUIRED prompt before presentation.</a:t>
            </a:r>
          </a:p>
        </p:txBody>
      </p:sp>
      <p:sp>
        <p:nvSpPr>
          <p:cNvPr id="17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1B4414B-1B02-412F-A9A5-D54157F3C7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8" name="Guide Panel 11">
            <a:extLst xmlns:a="http://schemas.openxmlformats.org/drawingml/2006/main">
              <a:ext uri="{FF2B5EF4-FFF2-40B4-BE49-F238E27FC236}">
                <a16:creationId xmlns:a16="http://schemas.microsoft.com/office/drawing/2014/main" id="{7A338031-AD44-4D0F-AFCD-F9F57D06C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1825657"/>
            <a:ext cx="5596604" cy="4365593"/>
          </a:xfrm>
          <a:prstGeom xmlns:a="http://schemas.openxmlformats.org/drawingml/2006/main" prst="roundRect">
            <a:avLst>
              <a:gd name="adj" fmla="val 6546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spcAft>
                <a:spcPts val="14"/>
              </a:spcAft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PRE-TEACH GATE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deck supplies the response protocol; the live evidence must come from this class and sitting.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Use anonymised examples and approved assessment material only.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5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Do not invent marks, grade boundaries, misconceptions or access needs.</a:t>
            </a:r>
          </a:p>
        </p:txBody>
      </p:sp>
    </p:spTree>
    <p:extLst>
      <p:ext uri="{BB962C8B-B14F-4D97-AF65-F5344CB8AC3E}">
        <p14:creationId xmlns:p14="http://schemas.microsoft.com/office/powerpoint/2010/main" val="1782595418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52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Diagnose the Limiter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3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Knowledge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belief, teaching, example or term is missing or inaccurate.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source is recalled but misunderstood.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Relevant diversity is absent or over-generalised.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85040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1: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57150" rIns="171450" bIns="571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Classify the dominant limiter in one response and underline the precise evidence for that diagnosis.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2533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FE79CB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Execution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The command, object, quantity or qualifier is missed.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Evidence is not interpreted through the question.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Evaluation or judgement is asserted rather than demonstrated.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8845392-54E3-4D2E-ADD9-B91F25720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30EF85D-A27E-AD30-0D64-B20AE6793DC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48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Name the Missing Move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1F5082FE-9120-B3A7-9224-1842D38BF64F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46B3FC67-3C65-D62D-209A-4DC492E1229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02E25696-DC57-F17C-8E49-9E5AE4797E5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4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356F5765-BF95-F56D-7509-843D5888F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2571750"/>
            <a:ext cx="2492833" cy="1957354"/>
          </a:xfrm>
          <a:prstGeom xmlns:a="http://schemas.openxmlformats.org/drawingml/2006/main" prst="roundRect">
            <a:avLst>
              <a:gd name="adj" fmla="val 9733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Key Terms: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2B7E06E0-1CBC-FBBB-F342-E2772294B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3119438"/>
            <a:ext cx="5596597" cy="3071813"/>
          </a:xfrm>
          <a:prstGeom xmlns:a="http://schemas.openxmlformats.org/drawingml/2006/main" prst="roundRect">
            <a:avLst>
              <a:gd name="adj" fmla="val 930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focus</a:t>
            </a:r>
            <a:r>
              <a:t> — answer the exact object, scope and qualifier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authority</a:t>
            </a:r>
            <a:r>
              <a:t> — use and interpret a relevant source or teaching</a:t>
            </a:r>
          </a:p>
          <a:p xmlns:a="http://schemas.openxmlformats.org/drawingml/2006/main">
            <a:pPr marL="228600" indent="-228600" algn="l">
              <a:spcAft>
                <a:spcPts val="2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explanation</a:t>
            </a:r>
            <a:r>
              <a:t> — show why, how, meaning, importance or influence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rPr b="1" i="0">
                <a:solidFill>
                  <a:srgbClr val="5C3F8C"/>
                </a:solidFill>
              </a:rPr>
              <a:t>judgement</a:t>
            </a:r>
            <a:r>
              <a:t> — rank reasons under a stated criterion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7E166B64-12D3-3839-1C75-8B05411170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249701"/>
            <a:ext cx="1849120" cy="1957354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2: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148CE2D2-48C8-28AE-BFFD-DB2FE7D234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797147"/>
            <a:ext cx="5596597" cy="1571625"/>
          </a:xfrm>
          <a:prstGeom xmlns:a="http://schemas.openxmlformats.org/drawingml/2006/main" prst="roundRect">
            <a:avLst>
              <a:gd name="adj" fmla="val 18182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Select one missing move and mark the exact line where it should have appeared.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AD8EDA18-0B61-4C74-B720-04F3FE53B6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Four diagnostic tags attached to an anonymised response · crop to fill">
            <a:extLst xmlns:a="http://schemas.openxmlformats.org/drawingml/2006/main">
              <a:ext uri="{FF2B5EF4-FFF2-40B4-BE49-F238E27FC236}">
                <a16:creationId xmlns:a16="http://schemas.microsoft.com/office/drawing/2014/main" id="{E297DED4-7E92-44EC-BB17-E507CD87F4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Four diagnostic tags attached to an anonymised response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425258048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343434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Footer Placeholder 1">
            <a:extLst xmlns:a="http://schemas.openxmlformats.org/drawingml/2006/main">
              <a:ext uri="{FF2B5EF4-FFF2-40B4-BE49-F238E27FC236}">
                <a16:creationId xmlns:a16="http://schemas.microsoft.com/office/drawing/2014/main" id="{DB042502-8E67-F9AA-6767-BF437B10AF1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D2D0CB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D2D0CB"/>
                </a:solidFill>
              </a:rPr>
              <a:t>GCSE  |  HUMAN RIGHTS  |  LESSON 14</a:t>
            </a:r>
          </a:p>
        </p:txBody>
      </p:sp>
      <p:sp>
        <p:nvSpPr>
          <p:cNvPr id="3" name="Slide Number Placeholder 2">
            <a:extLst xmlns:a="http://schemas.openxmlformats.org/drawingml/2006/main">
              <a:ext uri="{FF2B5EF4-FFF2-40B4-BE49-F238E27FC236}">
                <a16:creationId xmlns:a16="http://schemas.microsoft.com/office/drawing/2014/main" id="{BAB4DEF9-E492-03BB-FA2A-F8E64F1396C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D2D0CB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D2D0CB"/>
                </a:solidFill>
              </a:rPr>
              <a:t>5</a:t>
            </a:r>
          </a:p>
        </p:txBody>
      </p:sp>
      <p:sp>
        <p:nvSpPr>
          <p:cNvPr id="5" name="Title 4">
            <a:extLst xmlns:a="http://schemas.openxmlformats.org/drawingml/2006/main">
              <a:ext uri="{FF2B5EF4-FFF2-40B4-BE49-F238E27FC236}">
                <a16:creationId xmlns:a16="http://schemas.microsoft.com/office/drawing/2014/main" id="{9C739BC5-E4DD-533B-E702-2C169B53CA8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571500" y="0"/>
            <a:ext cx="110490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C5A84E"/>
                </a:solidFill>
                <a:latin typeface="TeX Gyre Adventor"/>
                <a:ea typeface="TeX Gyre Adventor"/>
                <a:cs typeface="TeX Gyre Adventor"/>
              </a:rPr>
              <a:t>Model the Missing Move</a:t>
            </a:r>
          </a:p>
        </p:txBody>
      </p:sp>
      <p:sp>
        <p:nvSpPr>
          <p:cNvPr id="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7EB898D1-6B17-4F81-B8AE-0ED7355553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2D0CB"/>
                </a:solidFill>
              </a:defRPr>
            </a:pP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D2D0CB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D2D0CB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7" name="Content Guide Panel 18">
            <a:extLst xmlns:a="http://schemas.openxmlformats.org/drawingml/2006/main">
              <a:ext uri="{FF2B5EF4-FFF2-40B4-BE49-F238E27FC236}">
                <a16:creationId xmlns:a16="http://schemas.microsoft.com/office/drawing/2014/main" id="{AE7875E5-3047-40C2-AB07-7D46313FB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114550"/>
            <a:ext cx="11049000" cy="4076700"/>
          </a:xfrm>
          <a:prstGeom xmlns:a="http://schemas.openxmlformats.org/drawingml/2006/main" prst="roundRect">
            <a:avLst>
              <a:gd name="adj" fmla="val 7009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6"/>
          <a:fontRef xmlns:a="http://schemas.openxmlformats.org/drawingml/2006/main" idx="major"/>
        </p:style>
        <p:txBody>
          <a:bodyPr xmlns:a="http://schemas.openxmlformats.org/drawingml/2006/main" lIns="323850" tIns="285750" rIns="323850" bIns="2857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names a charity or campaign as self-explanatory evidence.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links its action to a religious teaching and the precise issue.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treats freedom as unlimited because it is a right.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tests the claimed freedom against harm, law and competing rights.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Weak move: repeats a media-derived generalisation about religion.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Repair: identifies who holds the view, its basis and relevant diversity.</a:t>
            </a:r>
          </a:p>
        </p:txBody>
      </p:sp>
    </p:spTree>
    <p:extLst>
      <p:ext uri="{BB962C8B-B14F-4D97-AF65-F5344CB8AC3E}">
        <p14:creationId xmlns:p14="http://schemas.microsoft.com/office/powerpoint/2010/main" val="1439407693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01A6148-BCE3-61B5-B0F9-CBDA33CBDF4A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Personal Repair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D77AC98E-1408-EC90-588A-2CEC32CF47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CA244C0E-51F6-2946-105A-A96EA557E60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BE9CD84-3DA2-2B35-D1B7-9080C795A4C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6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B56FA9A2-96BA-5EB5-EB2D-BC26FFB2E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249701"/>
            <a:ext cx="1849120" cy="1950160"/>
          </a:xfrm>
          <a:prstGeom xmlns:a="http://schemas.openxmlformats.org/drawingml/2006/main" prst="roundRect">
            <a:avLst>
              <a:gd name="adj" fmla="val 1030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3: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1DB9AB9D-F4DB-EFF5-AA48-3A4069419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5" y="795126"/>
            <a:ext cx="5596597" cy="3960094"/>
          </a:xfrm>
          <a:prstGeom xmlns:a="http://schemas.openxmlformats.org/drawingml/2006/main" prst="roundRect">
            <a:avLst>
              <a:gd name="adj" fmla="val 7216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t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Rewrite only the section controlled by your repair rule.</a:t>
            </a:r>
          </a:p>
          <a:p xmlns:a="http://schemas.openxmlformats.org/drawingml/2006/main">
            <a:pPr marL="228600" indent="-228600" algn="l">
              <a:spcAft>
                <a:spcPts val="4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2. </a:t>
            </a:r>
            <a:r>
              <a:t>Annotate the exact change and its intended effect.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3. </a:t>
            </a:r>
            <a:r>
              <a:t>Check whether the revised section now answers the question.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F1B37368-D06E-08BB-7D0E-E69EC4D4A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7" y="5032376"/>
            <a:ext cx="2343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7ABC32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Extension:</a:t>
            </a:r>
          </a:p>
        </p:txBody>
      </p:sp>
      <p:sp>
        <p:nvSpPr>
          <p:cNvPr id="15" name="Rectangle: Rounded Corners 14">
            <a:extLst xmlns:a="http://schemas.openxmlformats.org/drawingml/2006/main">
              <a:ext uri="{FF2B5EF4-FFF2-40B4-BE49-F238E27FC236}">
                <a16:creationId xmlns:a16="http://schemas.microsoft.com/office/drawing/2014/main" id="{C77782C5-EDB4-E6DD-CE9F-993E654C7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6" y="5579812"/>
            <a:ext cx="5596597" cy="611438"/>
          </a:xfrm>
          <a:prstGeom xmlns:a="http://schemas.openxmlformats.org/drawingml/2006/main" prst="roundRect">
            <a:avLst>
              <a:gd name="adj" fmla="val 4673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33350" tIns="47625" rIns="133350" bIns="4762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2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Reduce the word count while preserving every mark-earning move.</a:t>
            </a:r>
          </a:p>
        </p:txBody>
      </p:sp>
      <p:sp>
        <p:nvSpPr>
          <p:cNvPr id="16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057DEDA0-5638-4F5B-9189-890427181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7" name="Image Placeholder - Before-and-after answer fragments joined by one repair rule · crop to fill">
            <a:extLst xmlns:a="http://schemas.openxmlformats.org/drawingml/2006/main">
              <a:ext uri="{FF2B5EF4-FFF2-40B4-BE49-F238E27FC236}">
                <a16:creationId xmlns:a16="http://schemas.microsoft.com/office/drawing/2014/main" id="{2CB88B94-1233-44F4-90E2-10C5F1042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46" y="2075307"/>
            <a:ext cx="5596604" cy="4115943"/>
          </a:xfrm>
          <a:prstGeom xmlns:a="http://schemas.openxmlformats.org/drawingml/2006/main" prst="roundRect">
            <a:avLst>
              <a:gd name="adj" fmla="val 6943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Before-and-after answer fragments joined by one repair rule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10355339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6FA940E-985B-7739-A07C-33D1F706995B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Fresh Transfer</a:t>
            </a:r>
          </a:p>
        </p:txBody>
      </p:sp>
      <p:sp>
        <p:nvSpPr>
          <p:cNvPr id="6" name="Date Placeholder 5">
            <a:extLst xmlns:a="http://schemas.openxmlformats.org/drawingml/2006/main">
              <a:ext uri="{FF2B5EF4-FFF2-40B4-BE49-F238E27FC236}">
                <a16:creationId xmlns:a16="http://schemas.microsoft.com/office/drawing/2014/main" id="{88C0C404-42E1-BA33-64B3-4837B1CFB2F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7" name="Footer Placeholder 6">
            <a:extLst xmlns:a="http://schemas.openxmlformats.org/drawingml/2006/main">
              <a:ext uri="{FF2B5EF4-FFF2-40B4-BE49-F238E27FC236}">
                <a16:creationId xmlns:a16="http://schemas.microsoft.com/office/drawing/2014/main" id="{1E2C4CCF-46FC-30C0-48D5-D6C036A4761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14</a:t>
            </a:r>
          </a:p>
        </p:txBody>
      </p:sp>
      <p:sp>
        <p:nvSpPr>
          <p:cNvPr id="8" name="Slide Number Placeholder 7">
            <a:extLst xmlns:a="http://schemas.openxmlformats.org/drawingml/2006/main">
              <a:ext uri="{FF2B5EF4-FFF2-40B4-BE49-F238E27FC236}">
                <a16:creationId xmlns:a16="http://schemas.microsoft.com/office/drawing/2014/main" id="{CBBF127C-B334-DCBA-B749-CF13CC21CBD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7</a:t>
            </a:r>
          </a:p>
        </p:txBody>
      </p:sp>
      <p:sp>
        <p:nvSpPr>
          <p:cNvPr id="10" name="Rectangle: Rounded Corners 9">
            <a:extLst xmlns:a="http://schemas.openxmlformats.org/drawingml/2006/main">
              <a:ext uri="{FF2B5EF4-FFF2-40B4-BE49-F238E27FC236}">
                <a16:creationId xmlns:a16="http://schemas.microsoft.com/office/drawing/2014/main" id="{680F8547-A693-8B9A-0FA0-2BFA69C59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069465"/>
            <a:ext cx="367665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Success Criteria: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5BD9C971-33FB-E480-17D9-2B89B2A55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9701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Write without copying the repaired paragraph.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Make the changed behaviour visible at least twice.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Keep every sentence relevant to the new wording.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Mark the evidence that the limiter has reduced.</a:t>
            </a:r>
          </a:p>
        </p:txBody>
      </p:sp>
      <p:sp>
        <p:nvSpPr>
          <p:cNvPr id="13" name="Rectangle: Rounded Corners 12">
            <a:extLst xmlns:a="http://schemas.openxmlformats.org/drawingml/2006/main">
              <a:ext uri="{FF2B5EF4-FFF2-40B4-BE49-F238E27FC236}">
                <a16:creationId xmlns:a16="http://schemas.microsoft.com/office/drawing/2014/main" id="{752BB218-F46A-FD2E-CAE2-E0BA44C9E5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Task 4:</a:t>
            </a:r>
          </a:p>
        </p:txBody>
      </p:sp>
      <p:sp>
        <p:nvSpPr>
          <p:cNvPr id="14" name="Rectangle: Rounded Corners 13">
            <a:extLst xmlns:a="http://schemas.openxmlformats.org/drawingml/2006/main">
              <a:ext uri="{FF2B5EF4-FFF2-40B4-BE49-F238E27FC236}">
                <a16:creationId xmlns:a16="http://schemas.microsoft.com/office/drawing/2014/main" id="{1166BE92-D4D1-050D-D692-A3C8161B5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defRPr sz="23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343434"/>
                </a:solidFill>
              </a:rPr>
              <a:t>1. </a:t>
            </a:r>
            <a:r>
              <a:t>TEACHER INPUT REQUIRED — insert the approved fresh parallel question before use.</a:t>
            </a:r>
          </a:p>
        </p:txBody>
      </p:sp>
      <p:sp>
        <p:nvSpPr>
          <p:cNvPr id="16" name="Rectangle: Rounded Corners 15">
            <a:extLst xmlns:a="http://schemas.openxmlformats.org/drawingml/2006/main">
              <a:ext uri="{FF2B5EF4-FFF2-40B4-BE49-F238E27FC236}">
                <a16:creationId xmlns:a16="http://schemas.microsoft.com/office/drawing/2014/main" id="{5DD3AA0D-27C8-1CB0-1C52-8741FBC9E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069465"/>
            <a:ext cx="4000500" cy="1962043"/>
          </a:xfrm>
          <a:prstGeom xmlns:a="http://schemas.openxmlformats.org/drawingml/2006/main" prst="roundRect">
            <a:avLst>
              <a:gd name="adj" fmla="val 9709"/>
            </a:avLst>
          </a:prstGeom>
          <a:solidFill xmlns:a="http://schemas.openxmlformats.org/drawingml/2006/main">
            <a:srgbClr val="47A3FF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Things to Consider:</a:t>
            </a:r>
          </a:p>
        </p:txBody>
      </p:sp>
      <p:sp>
        <p:nvSpPr>
          <p:cNvPr id="17" name="Rectangle: Rounded Corners 16">
            <a:extLst xmlns:a="http://schemas.openxmlformats.org/drawingml/2006/main">
              <a:ext uri="{FF2B5EF4-FFF2-40B4-BE49-F238E27FC236}">
                <a16:creationId xmlns:a16="http://schemas.microsoft.com/office/drawing/2014/main" id="{3DFB9B42-FA01-3734-9C95-E499AE191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9046" y="2618215"/>
            <a:ext cx="5596597" cy="3573035"/>
          </a:xfrm>
          <a:prstGeom xmlns:a="http://schemas.openxmlformats.org/drawingml/2006/main" prst="roundRect">
            <a:avLst>
              <a:gd name="adj" fmla="val 7997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133350" rIns="171450" bIns="133350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A copied correction proves imitation, not transfer.</a:t>
            </a:r>
          </a:p>
          <a:p xmlns:a="http://schemas.openxmlformats.org/drawingml/2006/main">
            <a:pPr marL="228600" indent="-228600" algn="l">
              <a:spcAft>
                <a:spcPts val="5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New content reveals whether the rule is portable.</a:t>
            </a:r>
          </a:p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0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If the limiter remains, narrow the rule and test again.</a:t>
            </a:r>
          </a:p>
        </p:txBody>
      </p:sp>
      <p:sp>
        <p:nvSpPr>
          <p:cNvPr id="18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C7000FFC-9F21-4138-8C8B-47F56A18E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</p:spTree>
    <p:extLst>
      <p:ext uri="{BB962C8B-B14F-4D97-AF65-F5344CB8AC3E}">
        <p14:creationId xmlns:p14="http://schemas.microsoft.com/office/powerpoint/2010/main" val="27406713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B2A5C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A89C554-AAAA-892F-684C-8A6AC6BCECA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247650" y="247650"/>
            <a:ext cx="5600700" cy="1581150"/>
          </a:xfrm>
        </p:spPr>
        <p:txBody>
          <a:bodyPr xmlns:a="http://schemas.openxmlformats.org/drawingml/2006/main" lIns="76200" tIns="19050" rIns="76200" bIns="1905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defRPr>
            </a:pPr>
            <a:r>
              <a:rPr sz="6000" b="0">
                <a:solidFill>
                  <a:srgbClr val="343434"/>
                </a:solidFill>
                <a:latin typeface="TeX Gyre Adventor"/>
                <a:ea typeface="TeX Gyre Adventor"/>
                <a:cs typeface="TeX Gyre Adventor"/>
              </a:rPr>
              <a:t>Final Enquiry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A6402D8D-AEFB-DCE2-E132-287752459FC9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defRPr>
            </a:pPr>
            <a:r>
              <a:rPr sz="2800">
                <a:solidFill>
                  <a:srgbClr val="343434"/>
                </a:solidFill>
                <a:latin typeface="Century Gothic"/>
                <a:ea typeface="Century Gothic"/>
                <a:cs typeface="Century Gothic"/>
              </a:rPr>
              <a:t>19/08/2026</a:t>
            </a:r>
            <a:endParaRPr sz="2800">
              <a:solidFill>
                <a:srgbClr val="343434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B0130816-BDFA-1196-A946-153C972A19D0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>
          <a:xfrm xmlns:a="http://schemas.openxmlformats.org/drawingml/2006/main" rot="0">
            <a:off x="247650" y="6409277"/>
            <a:ext cx="47625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514A61"/>
                </a:solidFill>
                <a:latin typeface="Poppins Medium"/>
                <a:ea typeface="Poppins Medium"/>
                <a:cs typeface="Poppins Medium"/>
              </a:defRPr>
            </a:pPr>
            <a:r>
              <a:rPr b="1">
                <a:solidFill>
                  <a:srgbClr val="514A61"/>
                </a:solidFill>
              </a:rPr>
              <a:t>GCSE  |  HUMAN RIGHTS  |  LESSON 14</a:t>
            </a:r>
          </a:p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16388537-AEF4-126E-F3F5-ABBCF3501CF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>
          <a:xfrm xmlns:a="http://schemas.openxmlformats.org/drawingml/2006/main" rot="0">
            <a:off x="11449050" y="6409277"/>
            <a:ext cx="495300" cy="323850"/>
          </a:xfrm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463" b="1">
                <a:solidFill>
                  <a:srgbClr val="514A61"/>
                </a:solidFill>
                <a:latin typeface="Poppins SemiBold"/>
                <a:ea typeface="Poppins SemiBold"/>
                <a:cs typeface="Poppins SemiBold"/>
              </a:defRPr>
            </a:pPr>
            <a:r>
              <a:rPr b="1">
                <a:solidFill>
                  <a:srgbClr val="514A61"/>
                </a:solidFill>
              </a:rPr>
              <a:t>8</a:t>
            </a:r>
          </a:p>
        </p:txBody>
      </p:sp>
      <p:sp>
        <p:nvSpPr>
          <p:cNvPr id="11" name="Rectangle: Rounded Corners 10">
            <a:extLst xmlns:a="http://schemas.openxmlformats.org/drawingml/2006/main">
              <a:ext uri="{FF2B5EF4-FFF2-40B4-BE49-F238E27FC236}">
                <a16:creationId xmlns:a16="http://schemas.microsoft.com/office/drawing/2014/main" id="{AF4AC423-A23A-492B-0C5D-FDECD438AA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5998" y="249701"/>
            <a:ext cx="1962150" cy="1028487"/>
          </a:xfrm>
          <a:prstGeom xmlns:a="http://schemas.openxmlformats.org/drawingml/2006/main" prst="roundRect">
            <a:avLst>
              <a:gd name="adj" fmla="val 18522"/>
            </a:avLst>
          </a:prstGeom>
          <a:solidFill xmlns:a="http://schemas.openxmlformats.org/drawingml/2006/main">
            <a:srgbClr val="FFBE05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0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95250" tIns="28575" rIns="95250" bIns="66675" anchor="t">
            <a:noAutofit/>
          </a:bodyPr>
          <a:lstStyle xmlns:a="http://schemas.openxmlformats.org/drawingml/2006/main"/>
          <a:p xmlns:a="http://schemas.openxmlformats.org/drawingml/2006/main">
            <a:pPr algn="ctr">
              <a:defRPr sz="2700" b="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defRPr>
            </a:pPr>
            <a:r>
              <a:rPr sz="2700">
                <a:solidFill>
                  <a:srgbClr val="343434"/>
                </a:solidFill>
                <a:latin typeface="Poppins Medium"/>
                <a:ea typeface="Poppins Medium"/>
                <a:cs typeface="Poppins Medium"/>
              </a:rPr>
              <a:t>Plenary:</a:t>
            </a:r>
          </a:p>
        </p:txBody>
      </p:sp>
      <p:sp>
        <p:nvSpPr>
          <p:cNvPr id="12" name="Rectangle: Rounded Corners 11">
            <a:extLst xmlns:a="http://schemas.openxmlformats.org/drawingml/2006/main">
              <a:ext uri="{FF2B5EF4-FFF2-40B4-BE49-F238E27FC236}">
                <a16:creationId xmlns:a16="http://schemas.microsoft.com/office/drawing/2014/main" id="{441677C7-C541-DE94-F3AA-68C77D845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02096" y="797137"/>
            <a:ext cx="5590499" cy="1028487"/>
          </a:xfrm>
          <a:prstGeom xmlns:a="http://schemas.openxmlformats.org/drawingml/2006/main" prst="roundRect">
            <a:avLst>
              <a:gd name="adj" fmla="val 27784"/>
            </a:avLst>
          </a:prstGeom>
          <a:solidFill xmlns:a="http://schemas.openxmlformats.org/drawingml/2006/main">
            <a:srgbClr val="DED9E8"/>
          </a:solidFill>
          <a:ln xmlns:a="http://schemas.openxmlformats.org/drawingml/2006/main" w="19050">
            <a:gradFill>
              <a:gsLst>
                <a:gs pos="0">
                  <a:srgbClr val="FFFFFF">
                    <a:alpha val="88000"/>
                  </a:srgbClr>
                </a:gs>
                <a:gs pos="52000">
                  <a:srgbClr val="E9E3F0">
                    <a:alpha val="80000"/>
                  </a:srgbClr>
                </a:gs>
                <a:gs pos="100000">
                  <a:srgbClr val="A99ABB">
                    <a:alpha val="50000"/>
                  </a:srgbClr>
                </a:gs>
              </a:gsLst>
              <a:lin ang="8100000"/>
            </a:gradFill>
            <a:prstDash val="solid"/>
          </a:ln>
        </p:spPr>
        <p:style>
          <a:lnRef xmlns:a="http://schemas.openxmlformats.org/drawingml/2006/main" idx="2">
            <a:schemeClr val="accent1">
              <a:shade val="15000"/>
            </a:schemeClr>
          </a:lnRef>
          <a:fillRef xmlns:a="http://schemas.openxmlformats.org/drawingml/2006/main" idx="1">
            <a:schemeClr val="accent1"/>
          </a:fillRef>
          <a:effectRef xmlns:a="http://schemas.openxmlformats.org/drawingml/2006/main" idx="6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lIns="171450" tIns="66675" rIns="171450" bIns="66675" anchor="ctr">
            <a:noAutofit/>
          </a:bodyPr>
          <a:lstStyle xmlns:a="http://schemas.openxmlformats.org/drawingml/2006/main"/>
          <a:p xmlns:a="http://schemas.openxmlformats.org/drawingml/2006/main">
            <a:pPr marL="228600" indent="-228600" algn="l">
              <a:spcAft>
                <a:spcPts val="0"/>
              </a:spcAft>
              <a:buChar char="•"/>
              <a:defRPr sz="2450">
                <a:solidFill>
                  <a:srgbClr val="343434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343434"/>
                </a:solidFill>
              </a:rPr>
              <a:t>​</a:t>
            </a:r>
            <a:r>
              <a:t>How did your feedback change the next response?</a:t>
            </a:r>
          </a:p>
        </p:txBody>
      </p:sp>
      <p:sp>
        <p:nvSpPr>
          <p:cNvPr id="13" name="Phi Alpha Chrome">
            <a:extLst xmlns:a="http://schemas.openxmlformats.org/drawingml/2006/main">
              <a:ext uri="{FF2B5EF4-FFF2-40B4-BE49-F238E27FC236}">
                <a16:creationId xmlns:a16="http://schemas.microsoft.com/office/drawing/2014/main" id="{3A1347E0-6F4B-4FC2-89EC-F9894AD45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 rot="0">
            <a:off x="5334000" y="6409277"/>
            <a:ext cx="1524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514A61"/>
                </a:solidFill>
              </a:defRPr>
            </a:pP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φ</a:t>
            </a:r>
            <a:r>
              <a:rPr b="1">
                <a:solidFill>
                  <a:srgbClr val="514A61"/>
                </a:solidFill>
                <a:latin typeface="Centaur"/>
                <a:ea typeface="Centaur"/>
                <a:cs typeface="Centaur"/>
              </a:rPr>
              <a:t>:</a:t>
            </a:r>
            <a:r>
              <a:rPr b="1">
                <a:solidFill>
                  <a:srgbClr val="514A61"/>
                </a:solidFill>
                <a:latin typeface="Cambria"/>
                <a:ea typeface="Cambria"/>
                <a:cs typeface="Cambria"/>
              </a:rPr>
              <a:t>α</a:t>
            </a:r>
          </a:p>
        </p:txBody>
      </p:sp>
      <p:sp>
        <p:nvSpPr>
          <p:cNvPr id="14" name="Image Placeholder - One repair rule pointing to two differently worded questions · crop to fill">
            <a:extLst xmlns:a="http://schemas.openxmlformats.org/drawingml/2006/main">
              <a:ext uri="{FF2B5EF4-FFF2-40B4-BE49-F238E27FC236}">
                <a16:creationId xmlns:a16="http://schemas.microsoft.com/office/drawing/2014/main" id="{8B6DB258-96CB-44DD-8639-254ACDD76D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114550"/>
            <a:ext cx="11239500" cy="4076700"/>
          </a:xfrm>
          <a:prstGeom xmlns:a="http://schemas.openxmlformats.org/drawingml/2006/main" prst="roundRect">
            <a:avLst>
              <a:gd name="adj" fmla="val 7009"/>
            </a:avLst>
          </a:prstGeom>
          <a:gradFill xmlns:a="http://schemas.openxmlformats.org/drawingml/2006/main">
            <a:gsLst>
              <a:gs pos="0">
                <a:srgbClr val="343434"/>
              </a:gs>
              <a:gs pos="56000">
                <a:srgbClr val="493C63"/>
              </a:gs>
              <a:gs pos="100000">
                <a:srgbClr val="6D6284"/>
              </a:gs>
            </a:gsLst>
            <a:lin ang="8100000"/>
          </a:gradFill>
          <a:ln xmlns:a="http://schemas.openxmlformats.org/drawingml/2006/main" w="19050">
            <a:solidFill>
              <a:srgbClr val="C5A84E">
                <a:alpha val="70000"/>
              </a:srgbClr>
            </a:solidFill>
            <a:prstDash val="solid"/>
          </a:ln>
        </p:spPr>
        <p:style>
          <a:lnRef xmlns:a="http://schemas.openxmlformats.org/drawingml/2006/main" idx="0"/>
          <a:fillRef xmlns:a="http://schemas.openxmlformats.org/drawingml/2006/main" idx="0"/>
          <a:effectRef xmlns:a="http://schemas.openxmlformats.org/drawingml/2006/main" idx="7"/>
          <a:fontRef xmlns:a="http://schemas.openxmlformats.org/drawingml/2006/main" idx="major"/>
        </p:style>
        <p:txBody>
          <a:bodyPr xmlns:a="http://schemas.openxmlformats.org/drawingml/2006/main" lIns="266700" tIns="266700" rIns="266700" bIns="26670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spcAft>
                <a:spcPts val="16"/>
              </a:spcAft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 b="1">
                <a:solidFill>
                  <a:srgbClr val="C5A84E"/>
                </a:solidFill>
              </a:rPr>
              <a:t>IMAGE PLACEHOLDER — USER TO REPLACE</a:t>
            </a:r>
          </a:p>
          <a:p xmlns:a="http://schemas.openxmlformats.org/drawingml/2006/main">
            <a:pPr algn="ctr">
              <a:defRPr sz="2200">
                <a:solidFill>
                  <a:srgbClr val="D2D0CB"/>
                </a:solidFill>
                <a:latin typeface="Source Sans 3"/>
                <a:ea typeface="Source Sans 3"/>
                <a:cs typeface="Source Sans 3"/>
              </a:defRPr>
            </a:pPr>
            <a:r>
              <a:rPr>
                <a:solidFill>
                  <a:srgbClr val="D2D0CB"/>
                </a:solidFill>
              </a:rPr>
              <a:t>One repair rule pointing to two differently worded questions · crop to fill</a:t>
            </a:r>
          </a:p>
        </p:txBody>
      </p:sp>
    </p:spTree>
    <p:extLst>
      <p:ext uri="{BB962C8B-B14F-4D97-AF65-F5344CB8AC3E}">
        <p14:creationId xmlns:p14="http://schemas.microsoft.com/office/powerpoint/2010/main" val="568668669"/>
      </p:ext>
    </p:extLst>
  </p:cSld>
</p:sld>
</file>

<file path=ppt/theme/theme1.xml><?xml version="1.0" encoding="utf-8"?>
<a:theme xmlns:a="http://schemas.openxmlformats.org/drawingml/2006/main" name="2_Custom Design">
  <a:themeElements>
    <a:clrScheme name="Pedagogy - Wisteria">
      <a:dk1>
        <a:srgbClr val="343434"/>
      </a:dk1>
      <a:lt1>
        <a:srgbClr val="B2A5CF"/>
      </a:lt1>
      <a:dk2>
        <a:srgbClr val="D6D6D6"/>
      </a:dk2>
      <a:lt2>
        <a:srgbClr val="AFABAB"/>
      </a:lt2>
      <a:accent1>
        <a:srgbClr val="47A3FF"/>
      </a:accent1>
      <a:accent2>
        <a:srgbClr val="FFBE05"/>
      </a:accent2>
      <a:accent3>
        <a:srgbClr val="7ABC32"/>
      </a:accent3>
      <a:accent4>
        <a:srgbClr val="FE79CB"/>
      </a:accent4>
      <a:accent5>
        <a:srgbClr val="AB73D5"/>
      </a:accent5>
      <a:accent6>
        <a:srgbClr val="C23B22"/>
      </a:accent6>
      <a:hlink>
        <a:srgbClr val="7030A0"/>
      </a:hlink>
      <a:folHlink>
        <a:srgbClr val="4A8788"/>
      </a:folHlink>
    </a:clrScheme>
    <a:fontScheme name="Pedagogy - Alpha">
      <a:majorFont>
        <a:latin typeface="Century Gothic"/>
        <a:ea typeface=""/>
        <a:cs typeface=""/>
      </a:majorFont>
      <a:minorFont>
        <a:latin typeface="Aptos"/>
        <a:ea typeface=""/>
        <a:cs typeface=""/>
      </a:minorFont>
    </a:fontScheme>
    <a:fmtScheme name="Pedagogy - Wisteria">
      <a:fillStyleLst>
        <a:solidFill>
          <a:schemeClr val="phClr"/>
        </a:solidFill>
        <a:solidFill>
          <a:schemeClr val="phClr">
            <a:tint val="65000"/>
          </a:schemeClr>
        </a:solidFill>
        <a:solidFill>
          <a:schemeClr val="phClr">
            <a:shade val="80000"/>
            <a:satMod val="150000"/>
          </a:schemeClr>
        </a:solidFill>
      </a:fillStyleLst>
      <a:lnStyleLst>
        <a:ln w="9525">
          <a:solidFill>
            <a:schemeClr val="phClr"/>
          </a:solidFill>
          <a:prstDash val="solid"/>
        </a:ln>
        <a:ln w="10795">
          <a:solidFill>
            <a:schemeClr val="phClr"/>
          </a:solidFill>
          <a:prstDash val="solid"/>
        </a:ln>
        <a:ln w="17145">
          <a:solidFill>
            <a:schemeClr val="phClr">
              <a:shade val="95000"/>
              <a:satMod val="150000"/>
              <a:alpha val="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44450" dist="13970" dir="5400000" algn="ctr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133350" dist="38100" dir="5400000">
              <a:srgbClr val="000000">
                <a:alpha val="48000"/>
              </a:srgbClr>
            </a:outerShdw>
          </a:effectLst>
        </a:effectStyle>
        <a:effectStyle>
          <a:effectLst>
            <a:outerShdw blurRad="95250" dist="28575" dir="5400000">
              <a:srgbClr val="000000">
                <a:alpha val="42000"/>
              </a:srgbClr>
            </a:outerShdw>
          </a:effectLst>
        </a:effectStyle>
        <a:effectStyle>
          <a:effectLst>
            <a:outerShdw blurRad="76200" dist="19050" dir="5400000">
              <a:srgbClr val="493C63">
                <a:alpha val="14000"/>
              </a:srgbClr>
            </a:outerShdw>
          </a:effectLst>
        </a:effectStyle>
        <a:effectStyle>
          <a:effectLst>
            <a:outerShdw blurRad="114300" dist="28575" dir="5400000">
              <a:srgbClr val="343434">
                <a:alpha val="22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2026-08-19T21:55:23.8550000Z</dcterms:created>
  <dcterms:modified xsi:type="dcterms:W3CDTF">2026-08-19T21:55:23.8550000Z</dcterms:modified>
</coreProperties>
</file>