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8be4bdf0f6a4525" /><Relationship Type="http://schemas.openxmlformats.org/officeDocument/2006/relationships/extended-properties" Target="/docProps/app.xml" Id="Rfa7b13065e044b82" /><Relationship Type="http://schemas.openxmlformats.org/officeDocument/2006/relationships/officeDocument" Target="/ppt/presentation.xml" Id="R1fb7ba0cdba9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48058f0c64f84"/>
    <p:sldMasterId xmlns:r="http://schemas.openxmlformats.org/officeDocument/2006/relationships" id="2147483662" r:id="R7d878df6dafc4acb"/>
  </p:sldMasterIdLst>
  <p:notesMasterIdLst>
    <p:notesMasterId xmlns:r="http://schemas.openxmlformats.org/officeDocument/2006/relationships" r:id="R3ac37c840adf4338"/>
  </p:notesMasterIdLst>
  <p:sldIdLst>
    <p:sldId xmlns:r="http://schemas.openxmlformats.org/officeDocument/2006/relationships" id="256" r:id="Rda88aa422cd149ba"/>
    <p:sldId xmlns:r="http://schemas.openxmlformats.org/officeDocument/2006/relationships" id="257" r:id="Re39bf4ec573e4540"/>
    <p:sldId xmlns:r="http://schemas.openxmlformats.org/officeDocument/2006/relationships" id="258" r:id="Re893d22638dc49c4"/>
    <p:sldId xmlns:r="http://schemas.openxmlformats.org/officeDocument/2006/relationships" id="259" r:id="Rc3e3b034d1a04380"/>
    <p:sldId xmlns:r="http://schemas.openxmlformats.org/officeDocument/2006/relationships" id="260" r:id="R1bbbf136e86641ff"/>
    <p:sldId xmlns:r="http://schemas.openxmlformats.org/officeDocument/2006/relationships" id="261" r:id="R719e552015a74dfa"/>
    <p:sldId xmlns:r="http://schemas.openxmlformats.org/officeDocument/2006/relationships" id="262" r:id="Re4b0a714c36948ee"/>
    <p:sldId xmlns:r="http://schemas.openxmlformats.org/officeDocument/2006/relationships" id="263" r:id="R763b42a3f7e2430a"/>
    <p:sldId xmlns:r="http://schemas.openxmlformats.org/officeDocument/2006/relationships" id="264" r:id="Rb161e2e11a554ca8"/>
    <p:sldId xmlns:r="http://schemas.openxmlformats.org/officeDocument/2006/relationships" id="265" r:id="R071f8ce4e7c34de6"/>
    <p:sldId xmlns:r="http://schemas.openxmlformats.org/officeDocument/2006/relationships" id="266" r:id="R37b07911fdd149d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29945214de44a3c" /><Relationship Type="http://schemas.openxmlformats.org/officeDocument/2006/relationships/slideMaster" Target="/ppt/slideMasters/slideMaster1.xml" Id="Rfee48058f0c64f84" /><Relationship Type="http://schemas.openxmlformats.org/officeDocument/2006/relationships/slideMaster" Target="/ppt/slideMasters/slideMaster2.xml" Id="R7d878df6dafc4acb" /><Relationship Type="http://schemas.openxmlformats.org/officeDocument/2006/relationships/notesMaster" Target="/ppt/notesMasters/notesMaster1.xml" Id="R3ac37c840adf4338" /><Relationship Type="http://schemas.openxmlformats.org/officeDocument/2006/relationships/presProps" Target="/ppt/presProps.xml" Id="R4b05b92609b34380" /><Relationship Type="http://schemas.openxmlformats.org/officeDocument/2006/relationships/viewProps" Target="/ppt/viewProps.xml" Id="Rfa2adef262df45e7" /><Relationship Type="http://schemas.openxmlformats.org/officeDocument/2006/relationships/tableStyles" Target="/ppt/tableStyles.xml" Id="R5258270f90214bc9" /><Relationship Type="http://schemas.openxmlformats.org/officeDocument/2006/relationships/slide" Target="/ppt/slides/slide1.xml" Id="Rda88aa422cd149ba" /><Relationship Type="http://schemas.openxmlformats.org/officeDocument/2006/relationships/slide" Target="/ppt/slides/slide2.xml" Id="Re39bf4ec573e4540" /><Relationship Type="http://schemas.openxmlformats.org/officeDocument/2006/relationships/slide" Target="/ppt/slides/slide3.xml" Id="Re893d22638dc49c4" /><Relationship Type="http://schemas.openxmlformats.org/officeDocument/2006/relationships/slide" Target="/ppt/slides/slide4.xml" Id="Rc3e3b034d1a04380" /><Relationship Type="http://schemas.openxmlformats.org/officeDocument/2006/relationships/slide" Target="/ppt/slides/slide5.xml" Id="R1bbbf136e86641ff" /><Relationship Type="http://schemas.openxmlformats.org/officeDocument/2006/relationships/slide" Target="/ppt/slides/slide6.xml" Id="R719e552015a74dfa" /><Relationship Type="http://schemas.openxmlformats.org/officeDocument/2006/relationships/slide" Target="/ppt/slides/slide7.xml" Id="Re4b0a714c36948ee" /><Relationship Type="http://schemas.openxmlformats.org/officeDocument/2006/relationships/slide" Target="/ppt/slides/slide8.xml" Id="R763b42a3f7e2430a" /><Relationship Type="http://schemas.openxmlformats.org/officeDocument/2006/relationships/slide" Target="/ppt/slides/slide9.xml" Id="Rb161e2e11a554ca8" /><Relationship Type="http://schemas.openxmlformats.org/officeDocument/2006/relationships/slide" Target="/ppt/slides/slide10.xml" Id="R071f8ce4e7c34de6" /><Relationship Type="http://schemas.openxmlformats.org/officeDocument/2006/relationships/slide" Target="/ppt/slides/slide11.xml" Id="R37b07911fdd149d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a1ffe8b6225422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56ac4836a124fd3" /><Relationship Type="http://schemas.openxmlformats.org/officeDocument/2006/relationships/notesMaster" Target="/ppt/notesMasters/notesMaster1.xml" Id="R596429f579eb4a3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549ed9cf664431d" /><Relationship Type="http://schemas.openxmlformats.org/officeDocument/2006/relationships/notesMaster" Target="/ppt/notesMasters/notesMaster1.xml" Id="R0ba48fb49e97496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cfa81f7cd4d4e57" /><Relationship Type="http://schemas.openxmlformats.org/officeDocument/2006/relationships/notesMaster" Target="/ppt/notesMasters/notesMaster1.xml" Id="R078e1132c7ea43d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7a091fba0714772" /><Relationship Type="http://schemas.openxmlformats.org/officeDocument/2006/relationships/notesMaster" Target="/ppt/notesMasters/notesMaster1.xml" Id="Rb859a111b43c4a2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0fedda974a345c8" /><Relationship Type="http://schemas.openxmlformats.org/officeDocument/2006/relationships/notesMaster" Target="/ppt/notesMasters/notesMaster1.xml" Id="R03bd65c6d5b049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fe9dfc8a1cf41e6" /><Relationship Type="http://schemas.openxmlformats.org/officeDocument/2006/relationships/notesMaster" Target="/ppt/notesMasters/notesMaster1.xml" Id="Rb70dc2c5066b49a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64fcc02cf6d4b15" /><Relationship Type="http://schemas.openxmlformats.org/officeDocument/2006/relationships/notesMaster" Target="/ppt/notesMasters/notesMaster1.xml" Id="R2995bf4ca5b045d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d68a183848b4bff" /><Relationship Type="http://schemas.openxmlformats.org/officeDocument/2006/relationships/notesMaster" Target="/ppt/notesMasters/notesMaster1.xml" Id="R8734d0f3a1b44d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1311d440f014b3f" /><Relationship Type="http://schemas.openxmlformats.org/officeDocument/2006/relationships/notesMaster" Target="/ppt/notesMasters/notesMaster1.xml" Id="R0313e2be515941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3745d3dcc3046c0" /><Relationship Type="http://schemas.openxmlformats.org/officeDocument/2006/relationships/notesMaster" Target="/ppt/notesMasters/notesMaster1.xml" Id="Rafd9c2a371bd4f5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ec487d3ceb34210" /><Relationship Type="http://schemas.openxmlformats.org/officeDocument/2006/relationships/notesMaster" Target="/ppt/notesMasters/notesMaster1.xml" Id="R17f4d03a2604406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https://www.cps.gov.uk/prosecution-guidance/out-court-resolutions</a:t>
            </a:r>
          </a:p>
          <a:p xmlns:a="http://schemas.openxmlformats.org/drawingml/2006/main">
            <a:r>
              <a:t>- https://www.gov.uk/government/publications/victim-services-commissioning-guidance/victim-services-commissioning-guidance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f030ebe3547c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18003cc4d42d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c4334d0594be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9ba228dd8411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8d598b3bd4089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5b4b4e94c484a2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1c0dd196c384e4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04c1a8673b2468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d6cd3b3db6c47d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844a7d2fa4d4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f00a94e7044c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c494c09a84330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720a20d947d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cf81c4ec8492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2ef61dd174e1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3f92f374e49e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55e1c97f3413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174e23f8fa94692" /><Relationship Type="http://schemas.openxmlformats.org/officeDocument/2006/relationships/slideLayout" Target="/ppt/slideLayouts/slideLayout1.xml" Id="Rbbd4fe6db32b44fb" /><Relationship Type="http://schemas.openxmlformats.org/officeDocument/2006/relationships/slideLayout" Target="/ppt/slideLayouts/slideLayout2.xml" Id="Re561c7b97773473f" /><Relationship Type="http://schemas.openxmlformats.org/officeDocument/2006/relationships/slideLayout" Target="/ppt/slideLayouts/slideLayout3.xml" Id="Re1a090ed1c2046d2" /><Relationship Type="http://schemas.openxmlformats.org/officeDocument/2006/relationships/slideLayout" Target="/ppt/slideLayouts/slideLayout4.xml" Id="R476e2c47c2864003" /><Relationship Type="http://schemas.openxmlformats.org/officeDocument/2006/relationships/slideLayout" Target="/ppt/slideLayouts/slideLayout5.xml" Id="R3811d82c7f1142f6" /><Relationship Type="http://schemas.openxmlformats.org/officeDocument/2006/relationships/slideLayout" Target="/ppt/slideLayouts/slideLayout6.xml" Id="R40468e88f0934f2d" /><Relationship Type="http://schemas.openxmlformats.org/officeDocument/2006/relationships/slideLayout" Target="/ppt/slideLayouts/slideLayout7.xml" Id="R3431b255ca9a4a5f" /><Relationship Type="http://schemas.openxmlformats.org/officeDocument/2006/relationships/slideLayout" Target="/ppt/slideLayouts/slideLayout8.xml" Id="R49807ce3e06f4cd5" /><Relationship Type="http://schemas.openxmlformats.org/officeDocument/2006/relationships/slideLayout" Target="/ppt/slideLayouts/slideLayout9.xml" Id="Rdca6d44a4d874aef" /><Relationship Type="http://schemas.openxmlformats.org/officeDocument/2006/relationships/slideLayout" Target="/ppt/slideLayouts/slideLayout10.xml" Id="R7b3c50c3acb24a7a" /><Relationship Type="http://schemas.openxmlformats.org/officeDocument/2006/relationships/slideLayout" Target="/ppt/slideLayouts/slideLayout11.xml" Id="Rc22f3fba494b4f5c" /><Relationship Type="http://schemas.openxmlformats.org/officeDocument/2006/relationships/slideLayout" Target="/ppt/slideLayouts/slideLayout12.xml" Id="R3c838b351cda446e" /><Relationship Type="http://schemas.openxmlformats.org/officeDocument/2006/relationships/slideLayout" Target="/ppt/slideLayouts/slideLayout13.xml" Id="Rf9bf4d69fea743a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0350b8153194f10" /><Relationship Type="http://schemas.openxmlformats.org/officeDocument/2006/relationships/slideLayout" Target="/ppt/slideLayouts/slideLayout14.xml" Id="R12125431c33843a1" /><Relationship Type="http://schemas.openxmlformats.org/officeDocument/2006/relationships/slideLayout" Target="/ppt/slideLayouts/slideLayout15.xml" Id="R6ed6966114684888" /><Relationship Type="http://schemas.openxmlformats.org/officeDocument/2006/relationships/slideLayout" Target="/ppt/slideLayouts/slideLayout16.xml" Id="Rb572cfcd6bb54d84" /><Relationship Type="http://schemas.openxmlformats.org/officeDocument/2006/relationships/slideLayout" Target="/ppt/slideLayouts/slideLayout17.xml" Id="R13b06fff2bbe40e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4fe6db32b44fb"/>
    <p:sldLayoutId xmlns:r="http://schemas.openxmlformats.org/officeDocument/2006/relationships" id="2147483650" r:id="Re561c7b97773473f"/>
    <p:sldLayoutId xmlns:r="http://schemas.openxmlformats.org/officeDocument/2006/relationships" id="2147483651" r:id="Re1a090ed1c2046d2"/>
    <p:sldLayoutId xmlns:r="http://schemas.openxmlformats.org/officeDocument/2006/relationships" id="2147483652" r:id="R476e2c47c2864003"/>
    <p:sldLayoutId xmlns:r="http://schemas.openxmlformats.org/officeDocument/2006/relationships" id="2147483653" r:id="R3811d82c7f1142f6"/>
    <p:sldLayoutId xmlns:r="http://schemas.openxmlformats.org/officeDocument/2006/relationships" id="2147483654" r:id="R40468e88f0934f2d"/>
    <p:sldLayoutId xmlns:r="http://schemas.openxmlformats.org/officeDocument/2006/relationships" id="2147483655" r:id="R3431b255ca9a4a5f"/>
    <p:sldLayoutId xmlns:r="http://schemas.openxmlformats.org/officeDocument/2006/relationships" id="2147483656" r:id="R49807ce3e06f4cd5"/>
    <p:sldLayoutId xmlns:r="http://schemas.openxmlformats.org/officeDocument/2006/relationships" id="2147483657" r:id="Rdca6d44a4d874aef"/>
    <p:sldLayoutId xmlns:r="http://schemas.openxmlformats.org/officeDocument/2006/relationships" id="2147483658" r:id="R7b3c50c3acb24a7a"/>
    <p:sldLayoutId xmlns:r="http://schemas.openxmlformats.org/officeDocument/2006/relationships" id="2147483659" r:id="Rc22f3fba494b4f5c"/>
    <p:sldLayoutId xmlns:r="http://schemas.openxmlformats.org/officeDocument/2006/relationships" id="2147483660" r:id="R3c838b351cda446e"/>
    <p:sldLayoutId xmlns:r="http://schemas.openxmlformats.org/officeDocument/2006/relationships" id="2147483661" r:id="Rf9bf4d69fea743a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2125431c33843a1"/>
    <p:sldLayoutId xmlns:r="http://schemas.openxmlformats.org/officeDocument/2006/relationships" id="2147483664" r:id="R6ed6966114684888"/>
    <p:sldLayoutId xmlns:r="http://schemas.openxmlformats.org/officeDocument/2006/relationships" id="2147483665" r:id="Rb572cfcd6bb54d84"/>
    <p:sldLayoutId xmlns:r="http://schemas.openxmlformats.org/officeDocument/2006/relationships" id="2147483666" r:id="R13b06fff2bbe40e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07a6d603409f" /><Relationship Type="http://schemas.openxmlformats.org/officeDocument/2006/relationships/notesSlide" Target="/ppt/notesSlides/notesSlide1.xml" Id="R21a049198a9b441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8d4f6ead41446cc" /><Relationship Type="http://schemas.openxmlformats.org/officeDocument/2006/relationships/notesSlide" Target="/ppt/notesSlides/notesSlide10.xml" Id="R52f1102416424a9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640376aefb74145" /><Relationship Type="http://schemas.openxmlformats.org/officeDocument/2006/relationships/hyperlink" Target="https://www.eduqas.co.uk/media/w42hvhgp/eduqas-gcse-rs-spec-full-from-2016-e-1109.pdf" TargetMode="External" Id="Re9b064080fb542b3" /><Relationship Type="http://schemas.openxmlformats.org/officeDocument/2006/relationships/hyperlink" Target="https://www.cps.gov.uk/prosecution-guidance/out-court-resolutions" TargetMode="External" Id="R9aabd2c02254492e" /><Relationship Type="http://schemas.openxmlformats.org/officeDocument/2006/relationships/hyperlink" Target="https://www.gov.uk/government/publications/victim-services-commissioning-guidance/victim-services-commissioning-guidance" TargetMode="External" Id="R7772050b606549b7" /><Relationship Type="http://schemas.openxmlformats.org/officeDocument/2006/relationships/hyperlink" Target="https://prisonfellowship.org.uk/our-work/" TargetMode="External" Id="R204e0e404d8c4dc6" /><Relationship Type="http://schemas.openxmlformats.org/officeDocument/2006/relationships/hyperlink" Target="https://restorativejustice.org.uk/resources/evidence-supporting-use-restorative-justice" TargetMode="External" Id="R06a6d5cbd92745c1" /><Relationship Type="http://schemas.openxmlformats.org/officeDocument/2006/relationships/notesSlide" Target="/ppt/notesSlides/notesSlide11.xml" Id="R9d71104b4f06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9d6f16fcc444a27" /><Relationship Type="http://schemas.openxmlformats.org/officeDocument/2006/relationships/notesSlide" Target="/ppt/notesSlides/notesSlide2.xml" Id="R989046b90041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f3db38f1f454052" /><Relationship Type="http://schemas.openxmlformats.org/officeDocument/2006/relationships/notesSlide" Target="/ppt/notesSlides/notesSlide3.xml" Id="Rf727260e9081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6df80f8208834da7" /><Relationship Type="http://schemas.openxmlformats.org/officeDocument/2006/relationships/notesSlide" Target="/ppt/notesSlides/notesSlide4.xml" Id="R577b5fe4453c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bf97548254140f5" /><Relationship Type="http://schemas.openxmlformats.org/officeDocument/2006/relationships/notesSlide" Target="/ppt/notesSlides/notesSlide5.xml" Id="R2783a10b1d57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823dd9be4be435a" /><Relationship Type="http://schemas.openxmlformats.org/officeDocument/2006/relationships/notesSlide" Target="/ppt/notesSlides/notesSlide6.xml" Id="R22350e61dc6c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2cf93a501414882" /><Relationship Type="http://schemas.openxmlformats.org/officeDocument/2006/relationships/notesSlide" Target="/ppt/notesSlides/notesSlide7.xml" Id="R2ebf38ac56b542f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a8fa2f1578c433f" /><Relationship Type="http://schemas.openxmlformats.org/officeDocument/2006/relationships/notesSlide" Target="/ppt/notesSlides/notesSlide8.xml" Id="Re5503779f273415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717eb83522d4f54" /><Relationship Type="http://schemas.openxmlformats.org/officeDocument/2006/relationships/notesSlide" Target="/ppt/notesSlides/notesSlide9.xml" Id="Rd5f54b9a83b0436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E7DD2C7-7C84-4324-B492-ECCA8BC56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5F7FA2A-1549-4756-8BE6-7601C5031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Can Justice Repair Harm?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does repairing harm count as justice?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&amp;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SUP-08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SUP-08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fictional restorative case [Slides 6–7]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6,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Optional restorative-justice safety checklist [Slides 6–8]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SUP-08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9b064080fb542b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Crown Prosecution Service.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aabd2c02254492e"/>
              </a:rPr>
              <a:t>Out of Court Resolutions: Restorative Justice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Ministry of Justice.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772050b606549b7"/>
              </a:rPr>
              <a:t>Victim Services Commissioning Guidance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Prison Fellowship England and Wales.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04e0e404d8c4dc6"/>
              </a:rPr>
              <a:t>Our Work: Sycamore Tree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Restorative Justice Council.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6a6d5cbd92745c1"/>
              </a:rPr>
              <a:t>Evidence Supporting Restorative Justice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Can Justice Repair Harm?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restorative justice differs from punishment alone.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whether accountability, safety and repair can be combined.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when restorative justice is a defensible response to harm.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retribution, deterrence and reformation.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one victim need after an offence.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apology is not automatically accountability.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does repairing harm count as justice?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Justice After the Offence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Restorative justice brings people affected by an offence into a structured process about its aftermath.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Participation must be voluntary, safe and appropriate for both victim and offender.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process can include acknowledgement, questions, reparation and agreed next steps.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not a shortcut around responsibility or a replacement for every sentence.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storative circle with safety and consent boundary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Restorative circle with safety and consent boundary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&amp; EVIL  |  SUP-08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What the Evidence Allows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CPS guidance defines restorative justice as resolving the aftermath of an offence with those who have a stake.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Victim and offender participation must be voluntary.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Government guidance reports stronger evidence in some property and violent offences than in several high-risk case types.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Risk of re-victimisation means suitability cannot be assumed.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Prison Fellowship’s Sycamore Tree programme centres responsibility, victim impact and repair within a Christian framework.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Punishment or Repair?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Retributive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Asks what punishment is deserved.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Expresses condemnation and proportionality.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leave victim questions or repair unresolved.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one case in which the models could complement rather than replace each other.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Restorative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Asks who was harmed and what repair is possible.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Requires active responsibility and victim-centred safety.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fail if participation is unsafe, coerced or insincere.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Safety Audit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Name the harm and power gap.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consent, safety and readiness.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Choose direct, indirect or no contact.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victim’s safety is paramount.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trained facilitator and risk assessment matter.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 must not be reduced to pressure for forgiveness.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which conventional punishment, if any, should still remain.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Fictional low-risk property offence dossier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Fictional low-risk property offence dossier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Restorative Jury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the condition that would make you reverse the recommendation.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the purpose justice should serve in the case.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Apply retribution, deterrence, reformation and restoration.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Use one Christian or Buddhist principle.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Identify the greatest safety risk.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conditional recommendation.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ur-aim justice matrix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Four-aim justice matrix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restoration and punishment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evidence about voluntariness and safety.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one religious principle.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supported, conditional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‘Repairing harm is more just than punishing offenders.’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 and punishment can coexist.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Victim choice does not remove institutional responsibility.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Reintegration must not minimise the offence.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&amp; EVIL  |  SUP-08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When can repair count as justice?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pair line joined to accountability and safe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Repair line joined to accountability and safety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2026-08-19T19:20:24.7490000Z</dcterms:created>
  <dcterms:modified xsi:type="dcterms:W3CDTF">2026-08-19T19:20:24.7490000Z</dcterms:modified>
</coreProperties>
</file>