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958c8930c394ba5" /><Relationship Type="http://schemas.openxmlformats.org/officeDocument/2006/relationships/extended-properties" Target="/docProps/app.xml" Id="Rad4d2b9e8a014666" /><Relationship Type="http://schemas.openxmlformats.org/officeDocument/2006/relationships/officeDocument" Target="/ppt/presentation.xml" Id="Rbcf8cee31613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8aa2911a0943de"/>
    <p:sldMasterId xmlns:r="http://schemas.openxmlformats.org/officeDocument/2006/relationships" id="2147483662" r:id="R15dd671c687c4e24"/>
  </p:sldMasterIdLst>
  <p:notesMasterIdLst>
    <p:notesMasterId xmlns:r="http://schemas.openxmlformats.org/officeDocument/2006/relationships" r:id="R3638632b8b204662"/>
  </p:notesMasterIdLst>
  <p:sldIdLst>
    <p:sldId xmlns:r="http://schemas.openxmlformats.org/officeDocument/2006/relationships" id="256" r:id="Rc3f55a824f9b4dc2"/>
    <p:sldId xmlns:r="http://schemas.openxmlformats.org/officeDocument/2006/relationships" id="257" r:id="Rd7d2455021304a71"/>
    <p:sldId xmlns:r="http://schemas.openxmlformats.org/officeDocument/2006/relationships" id="258" r:id="R44ad9cca446140bb"/>
    <p:sldId xmlns:r="http://schemas.openxmlformats.org/officeDocument/2006/relationships" id="259" r:id="R0298444bf86a4b21"/>
    <p:sldId xmlns:r="http://schemas.openxmlformats.org/officeDocument/2006/relationships" id="260" r:id="R8ff28eb3441f4fd8"/>
    <p:sldId xmlns:r="http://schemas.openxmlformats.org/officeDocument/2006/relationships" id="261" r:id="R6b7d58d90cc345e8"/>
    <p:sldId xmlns:r="http://schemas.openxmlformats.org/officeDocument/2006/relationships" id="262" r:id="R4c53d8deafff44b4"/>
    <p:sldId xmlns:r="http://schemas.openxmlformats.org/officeDocument/2006/relationships" id="263" r:id="Rafd1e2faccc54e7e"/>
    <p:sldId xmlns:r="http://schemas.openxmlformats.org/officeDocument/2006/relationships" id="264" r:id="R87792b6208a84e89"/>
    <p:sldId xmlns:r="http://schemas.openxmlformats.org/officeDocument/2006/relationships" id="265" r:id="R14aeec4ee0fd404b"/>
    <p:sldId xmlns:r="http://schemas.openxmlformats.org/officeDocument/2006/relationships" id="266" r:id="Reeb8b649d6334645"/>
    <p:sldId xmlns:r="http://schemas.openxmlformats.org/officeDocument/2006/relationships" id="267" r:id="R1b62581650c143a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e4c89a432c44bcd" /><Relationship Type="http://schemas.openxmlformats.org/officeDocument/2006/relationships/slideMaster" Target="/ppt/slideMasters/slideMaster1.xml" Id="R3e8aa2911a0943de" /><Relationship Type="http://schemas.openxmlformats.org/officeDocument/2006/relationships/slideMaster" Target="/ppt/slideMasters/slideMaster2.xml" Id="R15dd671c687c4e24" /><Relationship Type="http://schemas.openxmlformats.org/officeDocument/2006/relationships/notesMaster" Target="/ppt/notesMasters/notesMaster1.xml" Id="R3638632b8b204662" /><Relationship Type="http://schemas.openxmlformats.org/officeDocument/2006/relationships/presProps" Target="/ppt/presProps.xml" Id="R2013eaa393ec4cd7" /><Relationship Type="http://schemas.openxmlformats.org/officeDocument/2006/relationships/viewProps" Target="/ppt/viewProps.xml" Id="R6923e1f4d4b54f04" /><Relationship Type="http://schemas.openxmlformats.org/officeDocument/2006/relationships/tableStyles" Target="/ppt/tableStyles.xml" Id="R585571bbc4454449" /><Relationship Type="http://schemas.openxmlformats.org/officeDocument/2006/relationships/slide" Target="/ppt/slides/slide1.xml" Id="Rc3f55a824f9b4dc2" /><Relationship Type="http://schemas.openxmlformats.org/officeDocument/2006/relationships/slide" Target="/ppt/slides/slide2.xml" Id="Rd7d2455021304a71" /><Relationship Type="http://schemas.openxmlformats.org/officeDocument/2006/relationships/slide" Target="/ppt/slides/slide3.xml" Id="R44ad9cca446140bb" /><Relationship Type="http://schemas.openxmlformats.org/officeDocument/2006/relationships/slide" Target="/ppt/slides/slide4.xml" Id="R0298444bf86a4b21" /><Relationship Type="http://schemas.openxmlformats.org/officeDocument/2006/relationships/slide" Target="/ppt/slides/slide5.xml" Id="R8ff28eb3441f4fd8" /><Relationship Type="http://schemas.openxmlformats.org/officeDocument/2006/relationships/slide" Target="/ppt/slides/slide6.xml" Id="R6b7d58d90cc345e8" /><Relationship Type="http://schemas.openxmlformats.org/officeDocument/2006/relationships/slide" Target="/ppt/slides/slide7.xml" Id="R4c53d8deafff44b4" /><Relationship Type="http://schemas.openxmlformats.org/officeDocument/2006/relationships/slide" Target="/ppt/slides/slide8.xml" Id="Rafd1e2faccc54e7e" /><Relationship Type="http://schemas.openxmlformats.org/officeDocument/2006/relationships/slide" Target="/ppt/slides/slide9.xml" Id="R87792b6208a84e89" /><Relationship Type="http://schemas.openxmlformats.org/officeDocument/2006/relationships/slide" Target="/ppt/slides/slide10.xml" Id="R14aeec4ee0fd404b" /><Relationship Type="http://schemas.openxmlformats.org/officeDocument/2006/relationships/slide" Target="/ppt/slides/slide11.xml" Id="Reeb8b649d6334645" /><Relationship Type="http://schemas.openxmlformats.org/officeDocument/2006/relationships/slide" Target="/ppt/slides/slide12.xml" Id="R1b62581650c143a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95f1b16321ab4f1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076c6e027b14cd5" /><Relationship Type="http://schemas.openxmlformats.org/officeDocument/2006/relationships/notesMaster" Target="/ppt/notesMasters/notesMaster1.xml" Id="R9679bac1187e474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26595d6b9704eb6" /><Relationship Type="http://schemas.openxmlformats.org/officeDocument/2006/relationships/notesMaster" Target="/ppt/notesMasters/notesMaster1.xml" Id="Rc92265e77f2d4aa2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20fd82b57224622" /><Relationship Type="http://schemas.openxmlformats.org/officeDocument/2006/relationships/notesMaster" Target="/ppt/notesMasters/notesMaster1.xml" Id="R54892736f7d6498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9106fd5a9e74cbd" /><Relationship Type="http://schemas.openxmlformats.org/officeDocument/2006/relationships/notesMaster" Target="/ppt/notesMasters/notesMaster1.xml" Id="R991ce345b55b49f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2514ec77ebc45ad" /><Relationship Type="http://schemas.openxmlformats.org/officeDocument/2006/relationships/notesMaster" Target="/ppt/notesMasters/notesMaster1.xml" Id="R68171b11372f4b2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1c2e15242c24078" /><Relationship Type="http://schemas.openxmlformats.org/officeDocument/2006/relationships/notesMaster" Target="/ppt/notesMasters/notesMaster1.xml" Id="Rd778a1d1472d4e43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63a9e29abe341cf" /><Relationship Type="http://schemas.openxmlformats.org/officeDocument/2006/relationships/notesMaster" Target="/ppt/notesMasters/notesMaster1.xml" Id="R406bfa35dbdf4a3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f1b8d69bc53455a" /><Relationship Type="http://schemas.openxmlformats.org/officeDocument/2006/relationships/notesMaster" Target="/ppt/notesMasters/notesMaster1.xml" Id="R755a698c0e5a40e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c120fd701dc4208" /><Relationship Type="http://schemas.openxmlformats.org/officeDocument/2006/relationships/notesMaster" Target="/ppt/notesMasters/notesMaster1.xml" Id="R58485b4f2f55459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407c4aa88e64b99" /><Relationship Type="http://schemas.openxmlformats.org/officeDocument/2006/relationships/notesMaster" Target="/ppt/notesMasters/notesMaster1.xml" Id="R3c418951418a4ce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2e9d18d08794623" /><Relationship Type="http://schemas.openxmlformats.org/officeDocument/2006/relationships/notesMaster" Target="/ppt/notesMasters/notesMaster1.xml" Id="Rae3deef193cc4f7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05448dd9c824bfc" /><Relationship Type="http://schemas.openxmlformats.org/officeDocument/2006/relationships/notesMaster" Target="/ppt/notesMasters/notesMaster1.xml" Id="Rdf9a9ebc4e19401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Revision architecture includes retrieval, synoptic linking, answer technique, misconception repair, case review and application.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https://suttacentral.net/mn86/en/nyanamoli-thera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https://angulimala.org.uk/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https://prisonfellowship.org.uk/our-work/</a:t>
            </a:r>
          </a:p>
          <a:p xmlns:a="http://schemas.openxmlformats.org/drawingml/2006/main">
            <a:r>
              <a:t>- https://restorativejustice.org.uk/resources/evidence-supporting-use-restorative-justice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https://suttacentral.net/dhp1-20/en/feldmeier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rebuild\assessment\question-banks\revision-bank.json</a:t>
            </a:r>
          </a:p>
          <a:p xmlns:a="http://schemas.openxmlformats.org/drawingml/2006/main">
            <a:r>
              <a:t>- C:\Users\lroox\OneDrive\Documents\ChatGPT\The great GCSE rebuild\assessment\case-studies\case-study-fact-files.json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0288282174d8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6a1c7eccb42a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55a43de8d40fc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46bf3ad1a4ca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cf5d0ebb6b45b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6b8f19447b3848e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18397c226f54d9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5aa3325a3404b10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72ef2768bf34995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e1f7000e24ae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71923854a4e6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e385ce137452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779777ccc428f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571d740f1499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9e0223c114bf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83ea4a61c49eb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395fdb6194983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4d043db6417495f" /><Relationship Type="http://schemas.openxmlformats.org/officeDocument/2006/relationships/slideLayout" Target="/ppt/slideLayouts/slideLayout1.xml" Id="Rf1ac1189ac394f12" /><Relationship Type="http://schemas.openxmlformats.org/officeDocument/2006/relationships/slideLayout" Target="/ppt/slideLayouts/slideLayout2.xml" Id="R0ea33d00522245ea" /><Relationship Type="http://schemas.openxmlformats.org/officeDocument/2006/relationships/slideLayout" Target="/ppt/slideLayouts/slideLayout3.xml" Id="R24959b3636414c87" /><Relationship Type="http://schemas.openxmlformats.org/officeDocument/2006/relationships/slideLayout" Target="/ppt/slideLayouts/slideLayout4.xml" Id="R6d54cca364d14396" /><Relationship Type="http://schemas.openxmlformats.org/officeDocument/2006/relationships/slideLayout" Target="/ppt/slideLayouts/slideLayout5.xml" Id="Rdd218d788aa8493d" /><Relationship Type="http://schemas.openxmlformats.org/officeDocument/2006/relationships/slideLayout" Target="/ppt/slideLayouts/slideLayout6.xml" Id="Rbd607ea19fab43b4" /><Relationship Type="http://schemas.openxmlformats.org/officeDocument/2006/relationships/slideLayout" Target="/ppt/slideLayouts/slideLayout7.xml" Id="R425f767c5c194af3" /><Relationship Type="http://schemas.openxmlformats.org/officeDocument/2006/relationships/slideLayout" Target="/ppt/slideLayouts/slideLayout8.xml" Id="R86941178d96f4cb0" /><Relationship Type="http://schemas.openxmlformats.org/officeDocument/2006/relationships/slideLayout" Target="/ppt/slideLayouts/slideLayout9.xml" Id="R74efd9fe0fc54809" /><Relationship Type="http://schemas.openxmlformats.org/officeDocument/2006/relationships/slideLayout" Target="/ppt/slideLayouts/slideLayout10.xml" Id="Rfba909b020544fb3" /><Relationship Type="http://schemas.openxmlformats.org/officeDocument/2006/relationships/slideLayout" Target="/ppt/slideLayouts/slideLayout11.xml" Id="R80ffbc6b49e64c48" /><Relationship Type="http://schemas.openxmlformats.org/officeDocument/2006/relationships/slideLayout" Target="/ppt/slideLayouts/slideLayout12.xml" Id="Rb15a78c01f934ecd" /><Relationship Type="http://schemas.openxmlformats.org/officeDocument/2006/relationships/slideLayout" Target="/ppt/slideLayouts/slideLayout13.xml" Id="R9ec877cfc58b4dde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d694453531f4a13" /><Relationship Type="http://schemas.openxmlformats.org/officeDocument/2006/relationships/slideLayout" Target="/ppt/slideLayouts/slideLayout14.xml" Id="Re1c0177ee710446b" /><Relationship Type="http://schemas.openxmlformats.org/officeDocument/2006/relationships/slideLayout" Target="/ppt/slideLayouts/slideLayout15.xml" Id="R0ab3b6f4b63c4646" /><Relationship Type="http://schemas.openxmlformats.org/officeDocument/2006/relationships/slideLayout" Target="/ppt/slideLayouts/slideLayout16.xml" Id="R745c81dff78d455b" /><Relationship Type="http://schemas.openxmlformats.org/officeDocument/2006/relationships/slideLayout" Target="/ppt/slideLayouts/slideLayout17.xml" Id="R71479a49ada3491c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c1189ac394f12"/>
    <p:sldLayoutId xmlns:r="http://schemas.openxmlformats.org/officeDocument/2006/relationships" id="2147483650" r:id="R0ea33d00522245ea"/>
    <p:sldLayoutId xmlns:r="http://schemas.openxmlformats.org/officeDocument/2006/relationships" id="2147483651" r:id="R24959b3636414c87"/>
    <p:sldLayoutId xmlns:r="http://schemas.openxmlformats.org/officeDocument/2006/relationships" id="2147483652" r:id="R6d54cca364d14396"/>
    <p:sldLayoutId xmlns:r="http://schemas.openxmlformats.org/officeDocument/2006/relationships" id="2147483653" r:id="Rdd218d788aa8493d"/>
    <p:sldLayoutId xmlns:r="http://schemas.openxmlformats.org/officeDocument/2006/relationships" id="2147483654" r:id="Rbd607ea19fab43b4"/>
    <p:sldLayoutId xmlns:r="http://schemas.openxmlformats.org/officeDocument/2006/relationships" id="2147483655" r:id="R425f767c5c194af3"/>
    <p:sldLayoutId xmlns:r="http://schemas.openxmlformats.org/officeDocument/2006/relationships" id="2147483656" r:id="R86941178d96f4cb0"/>
    <p:sldLayoutId xmlns:r="http://schemas.openxmlformats.org/officeDocument/2006/relationships" id="2147483657" r:id="R74efd9fe0fc54809"/>
    <p:sldLayoutId xmlns:r="http://schemas.openxmlformats.org/officeDocument/2006/relationships" id="2147483658" r:id="Rfba909b020544fb3"/>
    <p:sldLayoutId xmlns:r="http://schemas.openxmlformats.org/officeDocument/2006/relationships" id="2147483659" r:id="R80ffbc6b49e64c48"/>
    <p:sldLayoutId xmlns:r="http://schemas.openxmlformats.org/officeDocument/2006/relationships" id="2147483660" r:id="Rb15a78c01f934ecd"/>
    <p:sldLayoutId xmlns:r="http://schemas.openxmlformats.org/officeDocument/2006/relationships" id="2147483661" r:id="R9ec877cfc58b4dde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1c0177ee710446b"/>
    <p:sldLayoutId xmlns:r="http://schemas.openxmlformats.org/officeDocument/2006/relationships" id="2147483664" r:id="R0ab3b6f4b63c4646"/>
    <p:sldLayoutId xmlns:r="http://schemas.openxmlformats.org/officeDocument/2006/relationships" id="2147483665" r:id="R745c81dff78d455b"/>
    <p:sldLayoutId xmlns:r="http://schemas.openxmlformats.org/officeDocument/2006/relationships" id="2147483666" r:id="R71479a49ada3491c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1bcb816f14927" /><Relationship Type="http://schemas.openxmlformats.org/officeDocument/2006/relationships/notesSlide" Target="/ppt/notesSlides/notesSlide1.xml" Id="R994ed1f010cd48d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cc2d9b87abcc4fdc" /><Relationship Type="http://schemas.openxmlformats.org/officeDocument/2006/relationships/notesSlide" Target="/ppt/notesSlides/notesSlide10.xml" Id="R0737813e7d6845c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50fb0ef42024012" /><Relationship Type="http://schemas.openxmlformats.org/officeDocument/2006/relationships/hyperlink" Target="https://www.eduqas.co.uk/media/w42hvhgp/eduqas-gcse-rs-spec-full-from-2016-e-1109.pdf" TargetMode="External" Id="R1a5ceceed3ef4760" /><Relationship Type="http://schemas.openxmlformats.org/officeDocument/2006/relationships/hyperlink" Target="https://suttacentral.net/mn86/en/nyanamoli-thera" TargetMode="External" Id="R9d8357c8feae4c6c" /><Relationship Type="http://schemas.openxmlformats.org/officeDocument/2006/relationships/hyperlink" Target="https://suttacentral.net/dhp1-20/en/feldmeier" TargetMode="External" Id="R2a539694c9894530" /><Relationship Type="http://schemas.openxmlformats.org/officeDocument/2006/relationships/hyperlink" Target="https://angulimala.org.uk/" TargetMode="External" Id="Rcc950918b9d44adb" /><Relationship Type="http://schemas.openxmlformats.org/officeDocument/2006/relationships/notesSlide" Target="/ppt/notesSlides/notesSlide11.xml" Id="R0a93f491daf04fd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dcd10b08a864a28" /><Relationship Type="http://schemas.openxmlformats.org/officeDocument/2006/relationships/hyperlink" Target="https://prisonfellowship.org.uk/our-work/" TargetMode="External" Id="Re0790ca490ea4d6e" /><Relationship Type="http://schemas.openxmlformats.org/officeDocument/2006/relationships/hyperlink" Target="https://restorativejustice.org.uk/resources/evidence-supporting-use-restorative-justice" TargetMode="External" Id="Rfe9569d0f7ee4b19" /><Relationship Type="http://schemas.openxmlformats.org/officeDocument/2006/relationships/hyperlink" Target="https://www.biblegateway.com/versions/New-Revised-Standard-Version-Updated-Edition-NRSVue-Bible/" TargetMode="External" Id="R96b24a513f1b47fc" /><Relationship Type="http://schemas.openxmlformats.org/officeDocument/2006/relationships/hyperlink" Target="https://www.biblegateway.com/versions/New-Revised-Standard-Version-Updated-Edition-NRSVue-Bible/" TargetMode="External" Id="R8a7b2c7e3c534cb8" /><Relationship Type="http://schemas.openxmlformats.org/officeDocument/2006/relationships/hyperlink" Target="https://www.biblegateway.com/versions/New-Revised-Standard-Version-Updated-Edition-NRSVue-Bible/" TargetMode="External" Id="Rf79c6a96165d4665" /><Relationship Type="http://schemas.openxmlformats.org/officeDocument/2006/relationships/hyperlink" Target="https://www.biblegateway.com/versions/New-Revised-Standard-Version-Updated-Edition-NRSVue-Bible/" TargetMode="External" Id="R6b46644f86ef41d2" /><Relationship Type="http://schemas.openxmlformats.org/officeDocument/2006/relationships/notesSlide" Target="/ppt/notesSlides/notesSlide12.xml" Id="Re6101b446380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ba9abf2813f7474c" /><Relationship Type="http://schemas.openxmlformats.org/officeDocument/2006/relationships/notesSlide" Target="/ppt/notesSlides/notesSlide2.xml" Id="R27f5f0ac3e9a4f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2df9f966dd5346bf" /><Relationship Type="http://schemas.openxmlformats.org/officeDocument/2006/relationships/notesSlide" Target="/ppt/notesSlides/notesSlide3.xml" Id="Rf022c111e36f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e1cb127f3abe4e2b" /><Relationship Type="http://schemas.openxmlformats.org/officeDocument/2006/relationships/notesSlide" Target="/ppt/notesSlides/notesSlide4.xml" Id="R93c2aea4ec014d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8aa5bf138ad436f" /><Relationship Type="http://schemas.openxmlformats.org/officeDocument/2006/relationships/notesSlide" Target="/ppt/notesSlides/notesSlide5.xml" Id="R0a8959b1e434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6568926a9a04ba7" /><Relationship Type="http://schemas.openxmlformats.org/officeDocument/2006/relationships/notesSlide" Target="/ppt/notesSlides/notesSlide6.xml" Id="R81bc458529f343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cdb54bb059f4c35" /><Relationship Type="http://schemas.openxmlformats.org/officeDocument/2006/relationships/notesSlide" Target="/ppt/notesSlides/notesSlide7.xml" Id="Rb1da5fc8ec95437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288b3e742d384e74" /><Relationship Type="http://schemas.openxmlformats.org/officeDocument/2006/relationships/notesSlide" Target="/ppt/notesSlides/notesSlide8.xml" Id="Rdf24487df97b4b45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468e639f05ca4293" /><Relationship Type="http://schemas.openxmlformats.org/officeDocument/2006/relationships/notesSlide" Target="/ppt/notesSlides/notesSlide9.xml" Id="R23505fb4b65d429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A1469A9C-28F6-4AA5-8D4E-7A391513A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revision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2A1A226C-6792-494F-A3A7-952B87ACA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Good and Evil
Final Revision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Which knowledge is secure, usable and precise?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381125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GOOD AND EVIL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4125" y="6419850"/>
            <a:ext cx="12573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REVISION 2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Existing revision guide or knowledge organiser, if used [Selected tasks]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476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[Throughout]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Retrieval, synoptic, technique and repair activity bank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Pupil-visible revision question bank [Technique slides]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Named quotation and case-study source register [Selected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User-owned image placeholders [Title and labelled visual frames]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1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a5ceceed3ef476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Bibby Philosophy. GCSE revision activity and pupil-visible question banks. 2026. [Slides 2–9]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SuttaCentral.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d8357c8feae4c6c"/>
              </a:rPr>
              <a:t>Angulimala Sutta, MN 86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2a539694c9894530"/>
              </a:rPr>
              <a:t>Dhammapada 5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Angulimala.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cc950918b9d44adb"/>
              </a:rPr>
              <a:t>Angulimala: The Buddhist Prison Chaplaincy</a:t>
            </a:r>
            <a:r>
              <a:t>. [Selected evidence slides]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GOOD AND EVIL  |  REVISION 2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11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 2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Prison Fellowship England and Wales.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e0790ca490ea4d6e"/>
              </a:rPr>
              <a:t>Our work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Restorative Justice Council.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e9569d0f7ee4b19"/>
              </a:rPr>
              <a:t>Evidence supporting restorative justice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5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6b24a513f1b47fc"/>
              </a:rPr>
              <a:t>Micah 6:8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8a7b2c7e3c534cb8"/>
              </a:rPr>
              <a:t>Genesis 1:31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f79c6a96165d4665"/>
              </a:rPr>
              <a:t>Job 1:21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6b46644f86ef41d2"/>
              </a:rPr>
              <a:t>Matthew 5:44</a:t>
            </a:r>
            <a:r>
              <a:t>. [Selected evidence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692FCA-F821-B3E0-56E5-573A8841F2E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Retrieve the Essentials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9456C63-C337-9985-75B4-7A74C19ED2F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DC204900-C3CA-A384-202A-2573CF0694E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397A036-439B-9BA5-8BD8-5FC6E67065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0B57EDC-85CB-0999-C87F-8062059DD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67D88D56-D310-D967-5D59-45948C113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five accurate points about Angulimala.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Include</a:t>
            </a:r>
            <a:r>
              <a:t> at least three technical terms.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Star</a:t>
            </a:r>
            <a:r>
              <a:t> the point you are least certain about.</a:t>
            </a:r>
          </a:p>
        </p:txBody>
      </p:sp>
      <p:sp>
        <p:nvSpPr>
          <p:cNvPr id="20" name="Rectangle: Rounded Corners 19">
            <a:extLst xmlns:a="http://schemas.openxmlformats.org/drawingml/2006/main">
              <a:ext uri="{FF2B5EF4-FFF2-40B4-BE49-F238E27FC236}">
                <a16:creationId xmlns:a16="http://schemas.microsoft.com/office/drawing/2014/main" id="{B9F20BD9-46B6-AEBB-872C-36B88DAA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91465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Check:</a:t>
            </a:r>
          </a:p>
        </p:txBody>
      </p:sp>
      <p:sp>
        <p:nvSpPr>
          <p:cNvPr id="21" name="Rectangle: Rounded Corners 20">
            <a:extLst xmlns:a="http://schemas.openxmlformats.org/drawingml/2006/main">
              <a:ext uri="{FF2B5EF4-FFF2-40B4-BE49-F238E27FC236}">
                <a16:creationId xmlns:a16="http://schemas.microsoft.com/office/drawing/2014/main" id="{6B927A18-F57D-6C0D-B025-F3F2BC8DA3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Work from memory first.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precise subject vocabulary.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one uncertainty to revisit.</a:t>
            </a:r>
          </a:p>
        </p:txBody>
      </p:sp>
      <p:sp>
        <p:nvSpPr>
          <p:cNvPr id="2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9E5ED9-FA6D-4752-A049-1C6886C1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23" name="Image Placeholder - Angulimala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B567787A-6509-46A4-B7B7-3E26B99AD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Angulimala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365099656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Rebuild a Quotation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Reconstruct</a:t>
            </a:r>
            <a:r>
              <a:t> one relevant teaching from memory.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its source or named authority.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how it supports Buddhist Prison Chaplaincy.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00773"/>
            <a:ext cx="25717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Recall Cues: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48175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prison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rehabilitation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Buddhism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punishment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t Prison Chaplaincy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Buddhist Prison Chaplaincy case-study image · user to supply and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Catch a Misconception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Restorative Justice has one simple meaning shared by every believer.</a:t>
            </a:r>
          </a:p>
        </p:txBody>
      </p:sp>
      <p:sp>
        <p:nvSpPr>
          <p:cNvPr id="14" name="Image Placeholder - Restorative Justice case-study image · user to supply and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Restorative Justice case-study image · user to supply and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Decide</a:t>
            </a:r>
            <a:r>
              <a:t> whether the claim is true, false or partly true.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Underline</a:t>
            </a:r>
            <a:r>
              <a:t> the misleading word or phrase.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accurately.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Link Two Ideas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222885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Quotation: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057400"/>
          </a:xfrm>
          <a:prstGeom xmlns:a="http://schemas.openxmlformats.org/drawingml/2006/main" prst="roundRect">
            <a:avLst>
              <a:gd name="adj" fmla="val 1388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6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1">
                <a:solidFill>
                  <a:srgbClr val="343434"/>
                </a:solidFill>
              </a:rPr>
              <a:t>“What does the Lord require of you but to do justice, love kindness, and walk humbly with your God?”</a:t>
            </a:r>
          </a:p>
          <a:p xmlns:a="http://schemas.openxmlformats.org/drawingml/2006/main">
            <a:pPr algn="l"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5C3F8C"/>
                </a:solidFill>
              </a:rPr>
              <a:t>Micah 6:8 · Bible Gateway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two topics this evidence can support.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different explanation for each topic.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Avoid</a:t>
            </a:r>
            <a:r>
              <a:t> repeating the same link twice.</a:t>
            </a:r>
          </a:p>
        </p:txBody>
      </p:sp>
      <p:sp>
        <p:nvSpPr>
          <p:cNvPr id="17" name="Image Placeholder - Punishment and Justice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Punishment and Justice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B62908A-A94F-BCF0-1082-D76A7E11E92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Apply the Evidence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653691EF-F7E9-1A99-1ED5-F2A72A2CB7F6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FF5D160F-9AE9-9D3E-9C04-546A3AFD080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511956F-6634-2761-94D3-0192A212453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8E65EE00-930C-C2D2-C594-891C216F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29146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New Situation: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37C9017-97E4-0DD0-171D-738A52BA5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Apply evil to an unfamiliar community decision.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Assume there is reasonable disagreement.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752889F-CCD3-5DD5-B9FC-E1C2C19B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1849088" cy="1962043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AC23E569-08F1-56DB-81F7-42CA79799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Transfer the principle to the new situation.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Use</a:t>
            </a:r>
            <a:r>
              <a:t> one piece of evidence precisely.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what changes and what stays constant.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0AF59F1-A925-40BF-BCED-9A072DA87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he Origin of Evil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92162352-036E-4E31-BC5B-3CBB4A1E9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3097"/>
            <a:ext cx="5596604" cy="3508153"/>
          </a:xfrm>
          <a:prstGeom xmlns:a="http://schemas.openxmlformats.org/drawingml/2006/main" prst="roundRect">
            <a:avLst>
              <a:gd name="adj" fmla="val 8145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Origin of Evil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30089804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Repair an Explanation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62043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Claim to Check: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Problem of Evil can be explained accurately without using any specialist vocabulary.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6: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Rewrite</a:t>
            </a:r>
            <a:r>
              <a:t> the claim using two key terms.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Add</a:t>
            </a:r>
            <a:r>
              <a:t> one relevant piece of evidence.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Explain</a:t>
            </a:r>
            <a:r>
              <a:t> rather than merely naming it.</a:t>
            </a:r>
          </a:p>
        </p:txBody>
      </p:sp>
      <p:sp>
        <p:nvSpPr>
          <p:cNvPr id="17" name="Image Placeholder - The Problem of Evil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The Problem of Evil symbolic or source-linked image · crop to fill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Plan One Response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7: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Plan</a:t>
            </a:r>
            <a:r>
              <a:t> two reasons and one counterargument.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Attach</a:t>
            </a:r>
            <a:r>
              <a:t> evidence to each reason.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Write</a:t>
            </a:r>
            <a:r>
              <a:t> a provisional judgement.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59447"/>
            <a:ext cx="2057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Question: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506849"/>
            <a:ext cx="5596604" cy="1676400"/>
          </a:xfrm>
          <a:prstGeom xmlns:a="http://schemas.openxmlformats.org/drawingml/2006/main" prst="roundRect">
            <a:avLst>
              <a:gd name="adj" fmla="val 17045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 i="0">
                <a:solidFill>
                  <a:srgbClr val="5C3F8C"/>
                </a:solidFill>
              </a:rPr>
              <a:t>Explain</a:t>
            </a:r>
            <a:r>
              <a:t> religious beliefs about the causes and purpose of suffering.</a:t>
            </a:r>
            <a:r>
              <a:rPr b="1">
                <a:solidFill>
                  <a:srgbClr val="514A61"/>
                </a:solidFill>
              </a:rPr>
              <a:t>  [8]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uddhism and Suffering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Buddhism and Suffering symbolic or source-linked image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5F9D0762-525F-CE9B-7DB3-AE7F00CC671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Knowledge Audit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1BDC68FD-A3A2-EE15-66C4-E0D5562E598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C2542C46-2CC9-9A66-F280-5ABCF8E28B7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523875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GOOD AND EVIL  |  REVISION 2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A0603BB5-0511-312F-37D4-A0F89AA26D0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9222A7DD-9EE1-8236-39CC-1D8708B74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3086100" cy="1957354"/>
          </a:xfrm>
          <a:prstGeom xmlns:a="http://schemas.openxmlformats.org/drawingml/2006/main" prst="roundRect">
            <a:avLst>
              <a:gd name="adj" fmla="val 9756"/>
            </a:avLst>
          </a:prstGeom>
          <a:solidFill xmlns:a="http://schemas.openxmlformats.org/drawingml/2006/main">
            <a:srgbClr val="AB73D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Gap Categories: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093927F-F718-A882-6D1E-DEDBC97BC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373059"/>
            <a:ext cx="5596604" cy="174307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Knowledge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</a:t>
            </a:r>
          </a:p>
          <a:p xmlns:a="http://schemas.openxmlformats.org/drawingml/2006/main">
            <a:pPr marL="228600" indent="-228600" algn="l">
              <a:spcAft>
                <a:spcPts val="7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Application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Answer technique</a:t>
            </a:r>
          </a:p>
        </p:txBody>
      </p:sp>
      <p:sp>
        <p:nvSpPr>
          <p:cNvPr id="14" name="Image Placeholder - Forgiveness symbolic or source-linked image · crop to fill">
            <a:extLst xmlns:a="http://schemas.openxmlformats.org/drawingml/2006/main">
              <a:ext uri="{FF2B5EF4-FFF2-40B4-BE49-F238E27FC236}">
                <a16:creationId xmlns:a16="http://schemas.microsoft.com/office/drawing/2014/main" id="{4AEFA955-709A-3366-A7D4-87C15BD7D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3197"/>
            <a:ext cx="5596604" cy="2708053"/>
          </a:xfrm>
          <a:prstGeom xmlns:a="http://schemas.openxmlformats.org/drawingml/2006/main" prst="roundRect">
            <a:avLst>
              <a:gd name="adj" fmla="val 1055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7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Forgiveness symbolic or source-linked image · crop to fill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CB884A5B-AFA3-2DFE-7896-2BB5A9368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9746"/>
            <a:ext cx="1849088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8: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0FD20D0B-7D8E-F883-037A-FB021E719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797147"/>
            <a:ext cx="5596604" cy="24765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rPr b="1" i="0">
                <a:solidFill>
                  <a:srgbClr val="5C3F8C"/>
                </a:solidFill>
              </a:rPr>
              <a:t>Sort</a:t>
            </a:r>
            <a:r>
              <a:t> your gaps into the four categories.</a:t>
            </a:r>
          </a:p>
          <a:p xmlns:a="http://schemas.openxmlformats.org/drawingml/2006/main">
            <a:pPr marL="228600" indent="-228600" algn="l">
              <a:spcAft>
                <a:spcPts val="9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rPr b="1" i="0">
                <a:solidFill>
                  <a:srgbClr val="5C3F8C"/>
                </a:solidFill>
              </a:rPr>
              <a:t>Name</a:t>
            </a:r>
            <a:r>
              <a:t> one example in each used category.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rPr b="1" i="0">
                <a:solidFill>
                  <a:srgbClr val="5C3F8C"/>
                </a:solidFill>
              </a:rPr>
              <a:t>Select</a:t>
            </a:r>
            <a:r>
              <a:t> the gap with the biggest mark impact.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D6B13A03-8880-47A5-A8BB-83F8A3697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1670581602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2026-08-19T18:20:11.3770000Z</dcterms:created>
  <dcterms:modified xsi:type="dcterms:W3CDTF">2026-08-19T18:20:11.3770000Z</dcterms:modified>
</coreProperties>
</file>