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Masters/slideMaster2.xml" ContentType="application/vnd.openxmlformats-officedocument.presentationml.slideMaster+xml"/>
  <Override PartName="/ppt/slideMasters/theme/theme3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4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6124af7350af401f" /><Relationship Type="http://schemas.openxmlformats.org/officeDocument/2006/relationships/extended-properties" Target="/docProps/app.xml" Id="Rd23d8d1250744095" /><Relationship Type="http://schemas.openxmlformats.org/officeDocument/2006/relationships/officeDocument" Target="/ppt/presentation.xml" Id="R97b1c7cd34f941b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8f1238471f04427"/>
    <p:sldMasterId xmlns:r="http://schemas.openxmlformats.org/officeDocument/2006/relationships" id="2147483662" r:id="R444e49900ec842f1"/>
  </p:sldMasterIdLst>
  <p:notesMasterIdLst>
    <p:notesMasterId xmlns:r="http://schemas.openxmlformats.org/officeDocument/2006/relationships" r:id="Rd4a1f79da4c74b18"/>
  </p:notesMasterIdLst>
  <p:sldIdLst>
    <p:sldId xmlns:r="http://schemas.openxmlformats.org/officeDocument/2006/relationships" id="256" r:id="R310912e15c4d48c7"/>
    <p:sldId xmlns:r="http://schemas.openxmlformats.org/officeDocument/2006/relationships" id="257" r:id="R0d28153b7c9d4840"/>
    <p:sldId xmlns:r="http://schemas.openxmlformats.org/officeDocument/2006/relationships" id="258" r:id="R5c7aa89a96e94bb7"/>
    <p:sldId xmlns:r="http://schemas.openxmlformats.org/officeDocument/2006/relationships" id="259" r:id="R33c01c49cb474519"/>
    <p:sldId xmlns:r="http://schemas.openxmlformats.org/officeDocument/2006/relationships" id="260" r:id="R13ec48fff0d541ad"/>
    <p:sldId xmlns:r="http://schemas.openxmlformats.org/officeDocument/2006/relationships" id="261" r:id="R46fe8acc59cb436c"/>
    <p:sldId xmlns:r="http://schemas.openxmlformats.org/officeDocument/2006/relationships" id="262" r:id="R83b8750e437d4736"/>
    <p:sldId xmlns:r="http://schemas.openxmlformats.org/officeDocument/2006/relationships" id="263" r:id="R5810c394f02442e2"/>
    <p:sldId xmlns:r="http://schemas.openxmlformats.org/officeDocument/2006/relationships" id="264" r:id="R808a03626194479b"/>
    <p:sldId xmlns:r="http://schemas.openxmlformats.org/officeDocument/2006/relationships" id="265" r:id="R24f9f3c6fab549e2"/>
    <p:sldId xmlns:r="http://schemas.openxmlformats.org/officeDocument/2006/relationships" id="266" r:id="R53f493322e3f457d"/>
    <p:sldId xmlns:r="http://schemas.openxmlformats.org/officeDocument/2006/relationships" id="267" r:id="Ra633a8572b0c4efc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>
  <p:slideViewPr>
    <p:cSldViewPr snapToGrid="0">
      <p:cViewPr>
        <p:scale>
          <a:sx xmlns:a="http://schemas.openxmlformats.org/drawingml/2006/main" n="1" d="1"/>
          <a:sy xmlns:a="http://schemas.openxmlformats.org/drawingml/2006/main" n="1" d="1"/>
        </p:scale>
        <p:origin x="0" y="0"/>
      </p:cViewPr>
      <p:guideLst/>
    </p:cSldViewPr>
  </p:slideViewPr>
  <p:gridSpacing cx="72008" cy="72008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1f8f5cc134a04b34" /><Relationship Type="http://schemas.openxmlformats.org/officeDocument/2006/relationships/slideMaster" Target="/ppt/slideMasters/slideMaster1.xml" Id="R18f1238471f04427" /><Relationship Type="http://schemas.openxmlformats.org/officeDocument/2006/relationships/slideMaster" Target="/ppt/slideMasters/slideMaster2.xml" Id="R444e49900ec842f1" /><Relationship Type="http://schemas.openxmlformats.org/officeDocument/2006/relationships/notesMaster" Target="/ppt/notesMasters/notesMaster1.xml" Id="Rd4a1f79da4c74b18" /><Relationship Type="http://schemas.openxmlformats.org/officeDocument/2006/relationships/presProps" Target="/ppt/presProps.xml" Id="R515f49f4ddb94bb5" /><Relationship Type="http://schemas.openxmlformats.org/officeDocument/2006/relationships/viewProps" Target="/ppt/viewProps.xml" Id="Rf6fe3cdfd57b4a49" /><Relationship Type="http://schemas.openxmlformats.org/officeDocument/2006/relationships/tableStyles" Target="/ppt/tableStyles.xml" Id="Re65566d2553e45e1" /><Relationship Type="http://schemas.openxmlformats.org/officeDocument/2006/relationships/slide" Target="/ppt/slides/slide1.xml" Id="R310912e15c4d48c7" /><Relationship Type="http://schemas.openxmlformats.org/officeDocument/2006/relationships/slide" Target="/ppt/slides/slide2.xml" Id="R0d28153b7c9d4840" /><Relationship Type="http://schemas.openxmlformats.org/officeDocument/2006/relationships/slide" Target="/ppt/slides/slide3.xml" Id="R5c7aa89a96e94bb7" /><Relationship Type="http://schemas.openxmlformats.org/officeDocument/2006/relationships/slide" Target="/ppt/slides/slide4.xml" Id="R33c01c49cb474519" /><Relationship Type="http://schemas.openxmlformats.org/officeDocument/2006/relationships/slide" Target="/ppt/slides/slide5.xml" Id="R13ec48fff0d541ad" /><Relationship Type="http://schemas.openxmlformats.org/officeDocument/2006/relationships/slide" Target="/ppt/slides/slide6.xml" Id="R46fe8acc59cb436c" /><Relationship Type="http://schemas.openxmlformats.org/officeDocument/2006/relationships/slide" Target="/ppt/slides/slide7.xml" Id="R83b8750e437d4736" /><Relationship Type="http://schemas.openxmlformats.org/officeDocument/2006/relationships/slide" Target="/ppt/slides/slide8.xml" Id="R5810c394f02442e2" /><Relationship Type="http://schemas.openxmlformats.org/officeDocument/2006/relationships/slide" Target="/ppt/slides/slide9.xml" Id="R808a03626194479b" /><Relationship Type="http://schemas.openxmlformats.org/officeDocument/2006/relationships/slide" Target="/ppt/slides/slide10.xml" Id="R24f9f3c6fab549e2" /><Relationship Type="http://schemas.openxmlformats.org/officeDocument/2006/relationships/slide" Target="/ppt/slides/slide11.xml" Id="R53f493322e3f457d" /><Relationship Type="http://schemas.openxmlformats.org/officeDocument/2006/relationships/slide" Target="/ppt/slides/slide12.xml" Id="Ra633a8572b0c4efc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4.xml" Id="R73129e42c91e4fff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4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133350" dist="38100" dir="5400000">
              <a:srgbClr val="000000">
                <a:alpha val="48000"/>
              </a:srgbClr>
            </a:outerShdw>
          </a:effectLst>
        </a:effectStyle>
        <a:effectStyle>
          <a:effectLst>
            <a:outerShdw blurRad="95250" dist="28575" dir="5400000">
              <a:srgbClr val="000000">
                <a:alpha val="42000"/>
              </a:srgbClr>
            </a:outerShdw>
          </a:effectLst>
        </a:effectStyle>
        <a:effectStyle>
          <a:effectLst>
            <a:outerShdw blurRad="76200" dist="19050" dir="5400000">
              <a:srgbClr val="493C63">
                <a:alpha val="14000"/>
              </a:srgbClr>
            </a:outerShdw>
          </a:effectLst>
        </a:effectStyle>
        <a:effectStyle>
          <a:effectLst>
            <a:outerShdw blurRad="114300" dist="28575" dir="5400000">
              <a:srgbClr val="343434">
                <a:alpha val="22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83accd3f86e44f5d" /><Relationship Type="http://schemas.openxmlformats.org/officeDocument/2006/relationships/notesMaster" Target="/ppt/notesMasters/notesMaster1.xml" Id="R93c06d3562444061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6298903381544dec" /><Relationship Type="http://schemas.openxmlformats.org/officeDocument/2006/relationships/notesMaster" Target="/ppt/notesMasters/notesMaster1.xml" Id="Rc571619cad024f0f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7fbf64399ea540d3" /><Relationship Type="http://schemas.openxmlformats.org/officeDocument/2006/relationships/notesMaster" Target="/ppt/notesMasters/notesMaster1.xml" Id="R5225853e9642485d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e9db8834955d400f" /><Relationship Type="http://schemas.openxmlformats.org/officeDocument/2006/relationships/notesMaster" Target="/ppt/notesMasters/notesMaster1.xml" Id="R31d3a14dbf854899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73ed541e27d24b4e" /><Relationship Type="http://schemas.openxmlformats.org/officeDocument/2006/relationships/notesMaster" Target="/ppt/notesMasters/notesMaster1.xml" Id="Rfabd32fc716f44e1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0151b45c16874c79" /><Relationship Type="http://schemas.openxmlformats.org/officeDocument/2006/relationships/notesMaster" Target="/ppt/notesMasters/notesMaster1.xml" Id="R9184df69240d4044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55bf7a03595b4c28" /><Relationship Type="http://schemas.openxmlformats.org/officeDocument/2006/relationships/notesMaster" Target="/ppt/notesMasters/notesMaster1.xml" Id="R100f66fb3aa84906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2732e77304d74877" /><Relationship Type="http://schemas.openxmlformats.org/officeDocument/2006/relationships/notesMaster" Target="/ppt/notesMasters/notesMaster1.xml" Id="Rb3873d93be1b4274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dc31e380acd44c97" /><Relationship Type="http://schemas.openxmlformats.org/officeDocument/2006/relationships/notesMaster" Target="/ppt/notesMasters/notesMaster1.xml" Id="R0f6cec9a870341cc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4f164f251a564bc1" /><Relationship Type="http://schemas.openxmlformats.org/officeDocument/2006/relationships/notesMaster" Target="/ppt/notesMasters/notesMaster1.xml" Id="Rc454a656714440de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d167005b67f94b6b" /><Relationship Type="http://schemas.openxmlformats.org/officeDocument/2006/relationships/notesMaster" Target="/ppt/notesMasters/notesMaster1.xml" Id="R13ebd609b8264f3b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d7471da3b9964d88" /><Relationship Type="http://schemas.openxmlformats.org/officeDocument/2006/relationships/notesMaster" Target="/ppt/notesMasters/notesMaster1.xml" Id="R7cdb21a7c5c24e32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C:\Users\lroox\OneDrive\Documents\ChatGPT\The great GCSE rebuild\assessment\question-banks\revision-bank.json</a:t>
            </a:r>
          </a:p>
          <a:p xmlns:a="http://schemas.openxmlformats.org/drawingml/2006/main">
            <a:r>
              <a:t>- Revision architecture includes retrieval, synoptic linking, answer technique, misconception repair, case review and application.</a:t>
            </a:r>
          </a:p>
          <a:p xmlns:a="http://schemas.openxmlformats.org/drawingml/2006/main">
            <a:r>
              <a:t>- User-owned title-image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rebuild\assessment\question-banks\revision-bank.json</a:t>
            </a:r>
          </a:p>
          <a:p xmlns:a="http://schemas.openxmlformats.org/drawingml/2006/main">
            <a:r>
              <a:t>- https://www.biblegateway.com/versions/New-Revised-Standard-Version-Updated-Edition-NRSVue-Bible/</a:t>
            </a:r>
          </a:p>
          <a:p xmlns:a="http://schemas.openxmlformats.org/drawingml/2006/main">
            <a:r>
              <a:t>- https://suttacentral.net/dhp1-20/en/feldmeier</a:t>
            </a:r>
          </a:p>
          <a:p xmlns:a="http://schemas.openxmlformats.org/drawingml/2006/main">
            <a:r>
              <a:t>- https://suttacentral.net/mn86/en/nyanamoli-thera</a:t>
            </a:r>
          </a:p>
          <a:p xmlns:a="http://schemas.openxmlformats.org/drawingml/2006/main">
            <a:r>
              <a:t>- https://angulimala.org.uk/</a:t>
            </a:r>
          </a:p>
          <a:p xmlns:a="http://schemas.openxmlformats.org/drawingml/2006/main">
            <a:r>
              <a:t>- https://prisonfellowship.org.uk/our-work/</a:t>
            </a:r>
          </a:p>
          <a:p xmlns:a="http://schemas.openxmlformats.org/drawingml/2006/main">
            <a:r>
              <a:t>- https://restorativejustice.org.uk/resources/evidence-supporting-use-restorative-justice</a:t>
            </a:r>
          </a:p>
          <a:p xmlns:a="http://schemas.openxmlformats.org/drawingml/2006/main">
            <a:r>
              <a:t>- User-owned image placeholders; no external image assets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rebuild\assessment\question-banks\revision-bank.json</a:t>
            </a:r>
          </a:p>
          <a:p xmlns:a="http://schemas.openxmlformats.org/drawingml/2006/main">
            <a:r>
              <a:t>- C:\Users\lroox\OneDrive\Documents\ChatGPT\The great GCSE rebuild\assessment\case-studies\case-study-fact-files.json</a:t>
            </a:r>
          </a:p>
          <a:p xmlns:a="http://schemas.openxmlformats.org/drawingml/2006/main">
            <a:r>
              <a:t>- https://www.biblegateway.com/versions/New-Revised-Standard-Version-Updated-Edition-NRSVue-Bible/</a:t>
            </a:r>
          </a:p>
          <a:p xmlns:a="http://schemas.openxmlformats.org/drawingml/2006/main">
            <a:r>
              <a:t>- https://suttacentral.net/dhp1-20/en/feldmeier</a:t>
            </a:r>
          </a:p>
          <a:p xmlns:a="http://schemas.openxmlformats.org/drawingml/2006/main">
            <a:r>
              <a:t>- https://suttacentral.net/mn86/en/nyanamoli-thera</a:t>
            </a:r>
          </a:p>
          <a:p xmlns:a="http://schemas.openxmlformats.org/drawingml/2006/main">
            <a:r>
              <a:t>- https://angulimala.org.uk/</a:t>
            </a:r>
          </a:p>
          <a:p xmlns:a="http://schemas.openxmlformats.org/drawingml/2006/main">
            <a:r>
              <a:t>- https://prisonfellowship.org.uk/our-work/</a:t>
            </a:r>
          </a:p>
          <a:p xmlns:a="http://schemas.openxmlformats.org/drawingml/2006/main">
            <a:r>
              <a:t>- https://restorativejustice.org.uk/resources/evidence-supporting-use-restorative-justice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rebuild\assessment\question-banks\revision-bank.json</a:t>
            </a:r>
          </a:p>
          <a:p xmlns:a="http://schemas.openxmlformats.org/drawingml/2006/main">
            <a:r>
              <a:t>- C:\Users\lroox\OneDrive\Documents\ChatGPT\The great GCSE rebuild\assessment\case-studies\case-study-fact-files.json</a:t>
            </a:r>
          </a:p>
          <a:p xmlns:a="http://schemas.openxmlformats.org/drawingml/2006/main">
            <a:r>
              <a:t>- https://www.biblegateway.com/versions/New-Revised-Standard-Version-Updated-Edition-NRSVue-Bible/</a:t>
            </a:r>
          </a:p>
          <a:p xmlns:a="http://schemas.openxmlformats.org/drawingml/2006/main">
            <a:r>
              <a:t>- https://suttacentral.net/dhp1-20/en/feldmeier</a:t>
            </a:r>
          </a:p>
          <a:p xmlns:a="http://schemas.openxmlformats.org/drawingml/2006/main">
            <a:r>
              <a:t>- https://suttacentral.net/mn86/en/nyanamoli-thera</a:t>
            </a:r>
          </a:p>
          <a:p xmlns:a="http://schemas.openxmlformats.org/drawingml/2006/main">
            <a:r>
              <a:t>- https://angulimala.org.uk/</a:t>
            </a:r>
          </a:p>
          <a:p xmlns:a="http://schemas.openxmlformats.org/drawingml/2006/main">
            <a:r>
              <a:t>- https://prisonfellowship.org.uk/our-work/</a:t>
            </a:r>
          </a:p>
          <a:p xmlns:a="http://schemas.openxmlformats.org/drawingml/2006/main">
            <a:r>
              <a:t>- https://restorativejustice.org.uk/resources/evidence-supporting-use-restorative-justice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rebuild\assessment\question-banks\revision-bank.json</a:t>
            </a:r>
          </a:p>
          <a:p xmlns:a="http://schemas.openxmlformats.org/drawingml/2006/main">
            <a:r>
              <a:t>- C:\Users\lroox\OneDrive\Documents\ChatGPT\The great GCSE rebuild\assessment\case-studies\case-study-fact-files.json</a:t>
            </a:r>
          </a:p>
          <a:p xmlns:a="http://schemas.openxmlformats.org/drawingml/2006/main">
            <a:r>
              <a:t>- https://www.biblegateway.com/versions/New-Revised-Standard-Version-Updated-Edition-NRSVue-Bible/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rebuild\assessment\question-banks\revision-bank.json</a:t>
            </a:r>
          </a:p>
          <a:p xmlns:a="http://schemas.openxmlformats.org/drawingml/2006/main">
            <a:r>
              <a:t>- C:\Users\lroox\OneDrive\Documents\ChatGPT\The great GCSE rebuild\assessment\case-studies\case-study-fact-files.json</a:t>
            </a:r>
          </a:p>
          <a:p xmlns:a="http://schemas.openxmlformats.org/drawingml/2006/main">
            <a:r>
              <a:t>- https://suttacentral.net/dhp1-20/en/feldmeier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rebuild\assessment\question-banks\revision-bank.json</a:t>
            </a:r>
          </a:p>
          <a:p xmlns:a="http://schemas.openxmlformats.org/drawingml/2006/main">
            <a:r>
              <a:t>- C:\Users\lroox\OneDrive\Documents\ChatGPT\The great GCSE rebuild\assessment\case-studies\case-study-fact-files.json</a:t>
            </a:r>
          </a:p>
          <a:p xmlns:a="http://schemas.openxmlformats.org/drawingml/2006/main">
            <a:r>
              <a:t>- https://www.biblegateway.com/versions/New-Revised-Standard-Version-Updated-Edition-NRSVue-Bible/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rebuild\assessment\question-banks\revision-bank.json</a:t>
            </a:r>
          </a:p>
          <a:p xmlns:a="http://schemas.openxmlformats.org/drawingml/2006/main">
            <a:r>
              <a:t>- C:\Users\lroox\OneDrive\Documents\ChatGPT\The great GCSE rebuild\assessment\case-studies\case-study-fact-files.json</a:t>
            </a:r>
          </a:p>
          <a:p xmlns:a="http://schemas.openxmlformats.org/drawingml/2006/main">
            <a:r>
              <a:t>- https://suttacentral.net/mn86/en/nyanamoli-thera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rebuild\assessment\question-banks\revision-bank.json</a:t>
            </a:r>
          </a:p>
          <a:p xmlns:a="http://schemas.openxmlformats.org/drawingml/2006/main">
            <a:r>
              <a:t>- C:\Users\lroox\OneDrive\Documents\ChatGPT\The great GCSE rebuild\assessment\case-studies\case-study-fact-files.json</a:t>
            </a:r>
          </a:p>
          <a:p xmlns:a="http://schemas.openxmlformats.org/drawingml/2006/main">
            <a:r>
              <a:t>- https://angulimala.org.uk/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rebuild\assessment\question-banks\revision-bank.json</a:t>
            </a:r>
          </a:p>
          <a:p xmlns:a="http://schemas.openxmlformats.org/drawingml/2006/main">
            <a:r>
              <a:t>- C:\Users\lroox\OneDrive\Documents\ChatGPT\The great GCSE rebuild\assessment\case-studies\case-study-fact-files.json</a:t>
            </a:r>
          </a:p>
          <a:p xmlns:a="http://schemas.openxmlformats.org/drawingml/2006/main">
            <a:r>
              <a:t>- https://prisonfellowship.org.uk/our-work/</a:t>
            </a:r>
          </a:p>
          <a:p xmlns:a="http://schemas.openxmlformats.org/drawingml/2006/main">
            <a:r>
              <a:t>- https://restorativejustice.org.uk/resources/evidence-supporting-use-restorative-justice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rebuild\assessment\question-banks\revision-bank.json</a:t>
            </a:r>
          </a:p>
          <a:p xmlns:a="http://schemas.openxmlformats.org/drawingml/2006/main">
            <a:r>
              <a:t>- C:\Users\lroox\OneDrive\Documents\ChatGPT\The great GCSE rebuild\assessment\case-studies\case-study-fact-files.json</a:t>
            </a:r>
          </a:p>
          <a:p xmlns:a="http://schemas.openxmlformats.org/drawingml/2006/main">
            <a:r>
              <a:t>- https://www.biblegateway.com/versions/New-Revised-Standard-Version-Updated-Edition-NRSVue-Bible/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rebuild\assessment\question-banks\revision-bank.json</a:t>
            </a:r>
          </a:p>
          <a:p xmlns:a="http://schemas.openxmlformats.org/drawingml/2006/main">
            <a:r>
              <a:t>- C:\Users\lroox\OneDrive\Documents\ChatGPT\The great GCSE rebuild\assessment\case-studies\case-study-fact-files.json</a:t>
            </a:r>
          </a:p>
          <a:p xmlns:a="http://schemas.openxmlformats.org/drawingml/2006/main">
            <a:r>
              <a:t>- https://www.biblegateway.com/versions/New-Revised-Standard-Version-Updated-Edition-NRSVue-Bible/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42dfa284da47db" /></Relationships>
</file>

<file path=ppt/slideLayouts/_rels/slideLayout10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68f290bf584e52" /></Relationships>
</file>

<file path=ppt/slideLayouts/_rels/slideLayout1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9ccaab9ca0447f" /></Relationships>
</file>

<file path=ppt/slideLayouts/_rels/slideLayout1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f2be69c0f04531" /></Relationships>
</file>

<file path=ppt/slideLayouts/_rels/slideLayout1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cc8a1e52d2404e" /></Relationships>
</file>

<file path=ppt/slideLayouts/_rels/slideLayout14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5d2ca29dfd714579" /></Relationships>
</file>

<file path=ppt/slideLayouts/_rels/slideLayout15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b3707f30b00b4a55" /></Relationships>
</file>

<file path=ppt/slideLayouts/_rels/slideLayout16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45e0a19ad4cb4aef" /></Relationships>
</file>

<file path=ppt/slideLayouts/_rels/slideLayout17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a97f2620610145ee" /></Relationships>
</file>

<file path=ppt/slideLayouts/_rels/slideLayout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016ad904ae469d" /></Relationships>
</file>

<file path=ppt/slideLayouts/_rels/slideLayout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36126d14d24685" /></Relationships>
</file>

<file path=ppt/slideLayouts/_rels/slideLayout4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a3d1ac50d1470b" /></Relationships>
</file>

<file path=ppt/slideLayouts/_rels/slideLayout5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16741f17f940e6" /></Relationships>
</file>

<file path=ppt/slideLayouts/_rels/slideLayout6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f760f863f24de6" /></Relationships>
</file>

<file path=ppt/slideLayouts/_rels/slideLayout7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a2b03e3c6d4ab6" /></Relationships>
</file>

<file path=ppt/slideLayouts/_rels/slideLayout8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26113a555a4994" /></Relationships>
</file>

<file path=ppt/slideLayouts/_rels/slideLayout9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4ed26226e449a6" /></Relationships>
</file>

<file path=ppt/slideLayouts/slideLayout1.xml><?xml version="1.0" encoding="utf-8"?>
<p:sldLayout xmlns:p="http://schemas.openxmlformats.org/presentationml/2006/main" preserve="1" userDrawn="1">
  <p:cSld name="Title Slide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98000"/>
                <a:lumOff val="2000"/>
              </a:schemeClr>
            </a:gs>
          </a:gsLst>
          <a:lin ang="27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47CD5CE6-C1BD-17D0-3576-C0850839D1E4}"/>
              </a:ext>
            </a:extLst>
          </p:cNvPr>
          <p:cNvSpPr>
            <a:spLocks xmlns:a="http://schemas.openxmlformats.org/drawingml/2006/main" noGrp="1"/>
          </p:cNvSpPr>
          <p:nvPr>
            <p:ph type="ctrTitle" idx="0"/>
          </p:nvPr>
        </p:nvSpPr>
        <p:spPr>
          <a:xfrm xmlns:a="http://schemas.openxmlformats.org/drawingml/2006/main">
            <a:off x="464820" y="467360"/>
            <a:ext cx="11262360" cy="4837113"/>
          </a:xfrm>
        </p:spPr>
        <p:txBody>
          <a:bodyPr xmlns:a="http://schemas.openxmlformats.org/drawingml/2006/main" anchor="ctr"/>
          <a:lstStyle xmlns:a="http://schemas.openxmlformats.org/drawingml/2006/main">
            <a:lvl1pPr algn="ctr">
              <a:buNone/>
              <a:defRPr sz="11500" b="1"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Subtitle 2">
            <a:extLst xmlns:a="http://schemas.openxmlformats.org/drawingml/2006/main">
              <a:ext uri="{FF2B5EF4-FFF2-40B4-BE49-F238E27FC236}">
                <a16:creationId xmlns:a16="http://schemas.microsoft.com/office/drawing/2014/main" id="{9FE05760-1C18-A889-6C7A-48266F8C33D6}"/>
              </a:ext>
            </a:extLst>
          </p:cNvPr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1524000" y="5304473"/>
            <a:ext cx="9144000" cy="1188402"/>
          </a:xfrm>
        </p:spPr>
        <p:txBody>
          <a:bodyPr xmlns:a="http://schemas.openxmlformats.org/drawingml/2006/main">
            <a:normAutofit/>
          </a:bodyPr>
          <a:lstStyle xmlns:a="http://schemas.openxmlformats.org/drawingml/2006/main">
            <a:lvl1pPr marL="0" indent="0" algn="ctr">
              <a:buNone/>
              <a:defRPr sz="2800" i="1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 xmlns:a="http://schemas.openxmlformats.org/drawingml/2006/main">
            <a:r>
              <a:t>Click to edit Master subtitle style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86C48C2F-FFF0-3BD1-7A65-E7257CFE85E3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fld id="{082C65D0-441F-4A08-A661-964315BDD1A3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D9C15C-973C-49FD-3321-74CE5CC80814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1685622-31F9-4730-156D-0EE64AA5CF0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-6825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0.xml><?xml version="1.0" encoding="utf-8"?>
<p:sldLayout xmlns:p="http://schemas.openxmlformats.org/presentationml/2006/main" preserve="1" userDrawn="1">
  <p:cSld name="12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B9C01DD-0E68-49E7-B171-B6934EA79542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416265CB-47E4-61BE-6319-D88C5660E29F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1.xml><?xml version="1.0" encoding="utf-8"?>
<p:sldLayout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86DFE210-1E49-10F6-8965-73FE97211F4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6095997" y="499403"/>
            <a:ext cx="5419963" cy="6108896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1B8AC2A0-4F1F-4CBE-A39D-F4575A80D0FB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AD2AC4D-079E-BD41-5C2F-9F68267E09C0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2.xml><?xml version="1.0" encoding="utf-8"?>
<p:sldLayout xmlns:p="http://schemas.openxmlformats.org/presentationml/2006/main" preserve="1" userDrawn="1">
  <p:cSld name="9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4735EE07-C69D-4A79-BA49-FB33B2D9674A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34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3458013A-63A7-3667-E388-8A47A268732E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3.xml><?xml version="1.0" encoding="utf-8"?>
<p:sldLayout xmlns:p="http://schemas.openxmlformats.org/presentationml/2006/main" preserve="1" userDrawn="1">
  <p:cSld name="8_Title and Content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135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 b="1"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56F8530-C384-4674-BB79-C654E14EF38F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9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D6A6647D-EC95-668A-6EAE-DA7AAE6BA5A7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457226" y="2123359"/>
            <a:ext cx="11235369" cy="4484940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4.xml><?xml version="1.0" encoding="utf-8"?>
<p:sldLayout xmlns:p="http://schemas.openxmlformats.org/presentationml/2006/main" preserve="1" userDrawn="1">
  <p:cSld name="17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3BC3AC-D59A-9E58-4198-CD7298849C8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A480001B-B375-E3B5-7360-8517D67AE28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17" name="Title 1">
            <a:extLst xmlns:a="http://schemas.openxmlformats.org/drawingml/2006/main">
              <a:ext uri="{FF2B5EF4-FFF2-40B4-BE49-F238E27FC236}">
                <a16:creationId xmlns:a16="http://schemas.microsoft.com/office/drawing/2014/main" id="{797BE328-01E2-2234-2C0D-CEEF6D8234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8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B948DEF0-02E8-C66E-4062-7B1D454FFFBF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Title, Publisher. (M’s”) [Slide #] – [URL]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0" name="Title 7">
            <a:extLst xmlns:a="http://schemas.openxmlformats.org/drawingml/2006/main">
              <a:ext uri="{FF2B5EF4-FFF2-40B4-BE49-F238E27FC236}">
                <a16:creationId xmlns:a16="http://schemas.microsoft.com/office/drawing/2014/main" id="{7E505473-6819-A89F-97B0-4A88177DDF19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Lesson Resources</a:t>
            </a:r>
          </a:p>
        </p:txBody>
      </p:sp>
    </p:spTree>
  </p:cSld>
</p:sldLayout>
</file>

<file path=ppt/slideLayouts/slideLayout15.xml><?xml version="1.0" encoding="utf-8"?>
<p:sldLayout xmlns:p="http://schemas.openxmlformats.org/presentationml/2006/main" preserve="1" userDrawn="1">
  <p:cSld name="18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3BC3AC-D59A-9E58-4198-CD7298849C8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A480001B-B375-E3B5-7360-8517D67AE28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17" name="Title 1">
            <a:extLst xmlns:a="http://schemas.openxmlformats.org/drawingml/2006/main">
              <a:ext uri="{FF2B5EF4-FFF2-40B4-BE49-F238E27FC236}">
                <a16:creationId xmlns:a16="http://schemas.microsoft.com/office/drawing/2014/main" id="{797BE328-01E2-2234-2C0D-CEEF6D8234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8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B948DEF0-02E8-C66E-4062-7B1D454FFFBF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YX,LX – Document Title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0" name="Title 7">
            <a:extLst xmlns:a="http://schemas.openxmlformats.org/drawingml/2006/main">
              <a:ext uri="{FF2B5EF4-FFF2-40B4-BE49-F238E27FC236}">
                <a16:creationId xmlns:a16="http://schemas.microsoft.com/office/drawing/2014/main" id="{7E505473-6819-A89F-97B0-4A88177DDF19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Lesson Materials</a:t>
            </a:r>
          </a:p>
        </p:txBody>
      </p:sp>
    </p:spTree>
  </p:cSld>
</p:sldLayout>
</file>

<file path=ppt/slideLayouts/slideLayout16.xml><?xml version="1.0" encoding="utf-8"?>
<p:sldLayout xmlns:p="http://schemas.openxmlformats.org/presentationml/2006/main" userDrawn="1">
  <p:cSld name="15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6" name="Title 1">
            <a:extLst xmlns:a="http://schemas.openxmlformats.org/drawingml/2006/main">
              <a:ext uri="{FF2B5EF4-FFF2-40B4-BE49-F238E27FC236}">
                <a16:creationId xmlns:a16="http://schemas.microsoft.com/office/drawing/2014/main" id="{8FF018E4-E5E3-7AEE-21A3-BE542CE49C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03D035B6-E20E-36D4-E75D-8559B2E25E0A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Author. </a:t>
            </a:r>
            <a:r>
              <a:rPr i="1"/>
              <a:t>Title</a:t>
            </a:r>
            <a:r>
              <a:t>. Print House: Publisher, Date. #ISBN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03114D9-0D6C-3483-6AC9-CFC5D6EA2492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References</a:t>
            </a:r>
          </a:p>
        </p:txBody>
      </p:sp>
    </p:spTree>
  </p:cSld>
</p:sldLayout>
</file>

<file path=ppt/slideLayouts/slideLayout17.xml><?xml version="1.0" encoding="utf-8"?>
<p:sldLayout xmlns:p="http://schemas.openxmlformats.org/presentationml/2006/main" preserve="1" userDrawn="1">
  <p:cSld name="19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6" name="Title 1">
            <a:extLst xmlns:a="http://schemas.openxmlformats.org/drawingml/2006/main">
              <a:ext uri="{FF2B5EF4-FFF2-40B4-BE49-F238E27FC236}">
                <a16:creationId xmlns:a16="http://schemas.microsoft.com/office/drawing/2014/main" id="{8FF018E4-E5E3-7AEE-21A3-BE542CE49C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03114D9-0D6C-3483-6AC9-CFC5D6EA2492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5157788" y="5909400"/>
            <a:ext cx="7200000" cy="720000"/>
          </a:xfrm>
          <a:prstGeom xmlns:a="http://schemas.openxmlformats.org/drawingml/2006/main" prst="roundRect">
            <a:avLst/>
          </a:prstGeom>
          <a:solidFill xmlns:a="http://schemas.openxmlformats.org/drawingml/2006/main">
            <a:schemeClr val="dk1">
              <a:alpha val="50000"/>
            </a:schemeClr>
          </a:solidFill>
          <a:ln xmlns:a="http://schemas.openxmlformats.org/drawingml/2006/main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>
            <a:lvl1pPr marL="144000" indent="0" algn="l" defTabSz="914400">
              <a:lnSpc>
                <a:spcPct val="100000"/>
              </a:lnSpc>
              <a:spcBef>
                <a:spcPts val="0"/>
              </a:spcBef>
              <a:buFont typeface="Arial"/>
              <a:buNone/>
              <a:defRPr sz="3200" kern="1200">
                <a:solidFill>
                  <a:schemeClr val="bg2"/>
                </a:solidFill>
                <a:latin typeface="+mn-lt"/>
                <a:ea typeface="+mn-lt"/>
                <a:cs typeface="+mn-lt"/>
              </a:defRPr>
            </a:lvl1pPr>
          </a:lstStyle>
          <a:p xmlns:a="http://schemas.openxmlformats.org/drawingml/2006/main">
            <a:r>
              <a:t>Title, Artist. Date.</a:t>
            </a:r>
          </a:p>
        </p:txBody>
      </p:sp>
    </p:spTree>
  </p:cSld>
</p:sldLayout>
</file>

<file path=ppt/slideLayouts/slideLayout2.xml><?xml version="1.0" encoding="utf-8"?>
<p:sldLayout xmlns:p="http://schemas.openxmlformats.org/presentationml/2006/main" userDrawn="1">
  <p:cSld name="1_Title Slide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135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4C8E104-B55B-31E4-8849-0CD9954966D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 b="1"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8786CED-72B0-AB0C-6370-11F03E33F2D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4A3B219-CAF7-46F4-A3F5-A537AEF86B11}" type="datetime1">
              <a:t>8/18/2026</a:t>
            </a:fld>
            <a:endParaRPr/>
          </a:p>
        </p:txBody>
      </p:sp>
      <p:sp>
        <p:nvSpPr>
          <p:cNvPr id="14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37BF2DB7-C769-95B2-758C-12FCDF29863B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2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DE164FB7-9DD3-6E08-05D1-A3C165D7F00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22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219371DD-BBD3-4487-190C-12EF01DDBE59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</p:spTree>
  </p:cSld>
</p:sldLayout>
</file>

<file path=ppt/slideLayouts/slideLayout3.xml><?xml version="1.0" encoding="utf-8"?>
<p:sldLayout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835613E-DE3D-40E1-997D-6BA1673DCE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7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4EBD78A-417B-A9EE-B3B1-D66544678F90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7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34B27B38-995A-54B7-057A-D4A0FE4EAAC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4.xml><?xml version="1.0" encoding="utf-8"?>
<p:sldLayout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35E647E-ED87-4D05-9F83-49A98077B9AA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00C920D-003A-C38F-259E-003FC6293F8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6095998" y="1837056"/>
            <a:ext cx="5596598" cy="4771242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3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7F0357DB-9922-6C0F-56CF-E24D9320B6E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5.xml><?xml version="1.0" encoding="utf-8"?>
<p:sldLayout xmlns:p="http://schemas.openxmlformats.org/presentationml/2006/main" preserve="1" userDrawn="1">
  <p:cSld name="5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438CA8A-3428-476F-8D2C-619DA176B5B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00C920D-003A-C38F-259E-003FC6293F8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9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015C2B31-079A-16F6-9A37-DE09318B83F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6.xml><?xml version="1.0" encoding="utf-8"?>
<p:sldLayout xmlns:p="http://schemas.openxmlformats.org/presentationml/2006/main" preserve="1" userDrawn="1">
  <p:cSld name="6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CE03160-6161-4CC1-99C3-354D8A8FCA08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3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8BCE855-2A66-74A5-5A8F-9C9C8807CCE2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7.xml><?xml version="1.0" encoding="utf-8"?>
<p:sldLayout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37E49E4A-6932-4B3B-838F-8BC15D79B148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9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D6A6647D-EC95-668A-6EAE-DA7AAE6BA5A7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457226" y="2123359"/>
            <a:ext cx="11235369" cy="4484940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2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586F8230-4C53-9CEB-BAE1-A9144959F10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8.xml><?xml version="1.0" encoding="utf-8"?>
<p:sldLayout xmlns:p="http://schemas.openxmlformats.org/presentationml/2006/main" preserve="1" userDrawn="1">
  <p:cSld name="10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14A1A3A6-AA1C-4C1A-A4AB-09B06E6443FF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148D5E70-84D4-0F33-1F0F-2DC41AB4EFEE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9.xml><?xml version="1.0" encoding="utf-8"?>
<p:sldLayout xmlns:p="http://schemas.openxmlformats.org/presentationml/2006/main" preserve="1" userDrawn="1">
  <p:cSld name="11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B9C01DD-0E68-49E7-B171-B6934EA79542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416265CB-47E4-61BE-6319-D88C5660E29F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b5914a37b398446c" /><Relationship Type="http://schemas.openxmlformats.org/officeDocument/2006/relationships/slideLayout" Target="/ppt/slideLayouts/slideLayout1.xml" Id="Rbb1648692e4c41d9" /><Relationship Type="http://schemas.openxmlformats.org/officeDocument/2006/relationships/slideLayout" Target="/ppt/slideLayouts/slideLayout2.xml" Id="Rb16ec60d2b964dbf" /><Relationship Type="http://schemas.openxmlformats.org/officeDocument/2006/relationships/slideLayout" Target="/ppt/slideLayouts/slideLayout3.xml" Id="Ra2f2c16a58814a17" /><Relationship Type="http://schemas.openxmlformats.org/officeDocument/2006/relationships/slideLayout" Target="/ppt/slideLayouts/slideLayout4.xml" Id="R1d8572f09d7f45c1" /><Relationship Type="http://schemas.openxmlformats.org/officeDocument/2006/relationships/slideLayout" Target="/ppt/slideLayouts/slideLayout5.xml" Id="R30df12a020c54272" /><Relationship Type="http://schemas.openxmlformats.org/officeDocument/2006/relationships/slideLayout" Target="/ppt/slideLayouts/slideLayout6.xml" Id="R355da81a219e4ef1" /><Relationship Type="http://schemas.openxmlformats.org/officeDocument/2006/relationships/slideLayout" Target="/ppt/slideLayouts/slideLayout7.xml" Id="R0fe64aa045b64503" /><Relationship Type="http://schemas.openxmlformats.org/officeDocument/2006/relationships/slideLayout" Target="/ppt/slideLayouts/slideLayout8.xml" Id="R8446bbb984d14a36" /><Relationship Type="http://schemas.openxmlformats.org/officeDocument/2006/relationships/slideLayout" Target="/ppt/slideLayouts/slideLayout9.xml" Id="Radf2ed2e314244d0" /><Relationship Type="http://schemas.openxmlformats.org/officeDocument/2006/relationships/slideLayout" Target="/ppt/slideLayouts/slideLayout10.xml" Id="R3febd082b8414505" /><Relationship Type="http://schemas.openxmlformats.org/officeDocument/2006/relationships/slideLayout" Target="/ppt/slideLayouts/slideLayout11.xml" Id="R68a3be0c41934b3c" /><Relationship Type="http://schemas.openxmlformats.org/officeDocument/2006/relationships/slideLayout" Target="/ppt/slideLayouts/slideLayout12.xml" Id="Rca8cf044fe134e1e" /><Relationship Type="http://schemas.openxmlformats.org/officeDocument/2006/relationships/slideLayout" Target="/ppt/slideLayouts/slideLayout13.xml" Id="Rc5cae9235fb14813" /></Relationships>
</file>

<file path=ppt/slideMasters/_rels/slideMaster2.xml.rels>&#65279;<?xml version="1.0" encoding="utf-8"?><Relationships xmlns="http://schemas.openxmlformats.org/package/2006/relationships"><Relationship Type="http://schemas.openxmlformats.org/officeDocument/2006/relationships/theme" Target="/ppt/slideMasters/theme/theme3.xml" Id="Re0cd10144ea8485a" /><Relationship Type="http://schemas.openxmlformats.org/officeDocument/2006/relationships/slideLayout" Target="/ppt/slideLayouts/slideLayout14.xml" Id="R922ba6da93e34e10" /><Relationship Type="http://schemas.openxmlformats.org/officeDocument/2006/relationships/slideLayout" Target="/ppt/slideLayouts/slideLayout15.xml" Id="R9705052944b34652" /><Relationship Type="http://schemas.openxmlformats.org/officeDocument/2006/relationships/slideLayout" Target="/ppt/slideLayouts/slideLayout16.xml" Id="R7c6c6501e8bc46ab" /><Relationship Type="http://schemas.openxmlformats.org/officeDocument/2006/relationships/slideLayout" Target="/ppt/slideLayouts/slideLayout17.xml" Id="Ra01dcd4e7fd54e5a" /></Relationships>
</file>

<file path=ppt/slideMasters/slideMaster1.xml><?xml version="1.0" encoding="utf-8"?>
<p:sldMaster xmlns:p="http://schemas.openxmlformats.org/presentationml/2006/main">
  <p:cSld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27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Placeholder 1">
            <a:extLst xmlns:a="http://schemas.openxmlformats.org/drawingml/2006/main">
              <a:ext uri="{FF2B5EF4-FFF2-40B4-BE49-F238E27FC236}">
                <a16:creationId xmlns:a16="http://schemas.microsoft.com/office/drawing/2014/main" id="{0D0E148A-F1CD-0C5A-623D-E33DA76E80F0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1"/>
            <a:ext cx="9977120" cy="169068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/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3BD28873-446D-183B-106A-388C12ACAC53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994" y="1825625"/>
            <a:ext cx="11276012" cy="435133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>
            <a:normAutofit/>
          </a:bodyPr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5C26E1F-1B47-4D4C-3CA7-8BBC7B24B10C}"/>
              </a:ext>
            </a:extLst>
          </p:cNvPr>
          <p:cNvSpPr>
            <a:spLocks xmlns:a="http://schemas.openxmlformats.org/drawingml/2006/main" noGrp="1"/>
          </p:cNvSpPr>
          <p:nvPr>
            <p:ph type="dt" idx="2"/>
          </p:nvPr>
        </p:nvSpPr>
        <p:spPr>
          <a:xfrm xmlns:a="http://schemas.openxmlformats.org/drawingml/2006/main">
            <a:off x="9977120" y="0"/>
            <a:ext cx="2214880" cy="46736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280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fld id="{C2DFA766-6DCC-4D4F-9ED6-5B2F7E7124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91754E13-F593-6CC3-C3FC-6ED8103C4864}"/>
              </a:ext>
            </a:extLst>
          </p:cNvPr>
          <p:cNvSpPr>
            <a:spLocks xmlns:a="http://schemas.openxmlformats.org/drawingml/2006/main" noGrp="1"/>
          </p:cNvSpPr>
          <p:nvPr>
            <p:ph type="ftr" idx="3"/>
          </p:nvPr>
        </p:nvSpPr>
        <p:spPr>
          <a:xfrm xmlns:a="http://schemas.openxmlformats.org/drawingml/2006/main" rot="16200000">
            <a:off x="9905603" y="4571603"/>
            <a:ext cx="4114800" cy="45799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wrap="none" lIns="91440" tIns="45720" rIns="91440" bIns="45720" anchor="ctr"/>
          <a:lstStyle xmlns:a="http://schemas.openxmlformats.org/drawingml/2006/main">
            <a:lvl1pPr algn="l">
              <a:buNone/>
              <a:defRPr sz="280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C60B643B-EE49-3EF8-EE8D-8371B9C4741F}"/>
              </a:ext>
            </a:extLst>
          </p:cNvPr>
          <p:cNvSpPr>
            <a:spLocks xmlns:a="http://schemas.openxmlformats.org/drawingml/2006/main" noGrp="1"/>
          </p:cNvSpPr>
          <p:nvPr>
            <p:ph type="sldNum" idx="4"/>
          </p:nvPr>
        </p:nvSpPr>
        <p:spPr>
          <a:xfrm xmlns:a="http://schemas.openxmlformats.org/drawingml/2006/main">
            <a:off x="0" y="6400799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1800"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b1648692e4c41d9"/>
    <p:sldLayoutId xmlns:r="http://schemas.openxmlformats.org/officeDocument/2006/relationships" id="2147483650" r:id="Rb16ec60d2b964dbf"/>
    <p:sldLayoutId xmlns:r="http://schemas.openxmlformats.org/officeDocument/2006/relationships" id="2147483651" r:id="Ra2f2c16a58814a17"/>
    <p:sldLayoutId xmlns:r="http://schemas.openxmlformats.org/officeDocument/2006/relationships" id="2147483652" r:id="R1d8572f09d7f45c1"/>
    <p:sldLayoutId xmlns:r="http://schemas.openxmlformats.org/officeDocument/2006/relationships" id="2147483653" r:id="R30df12a020c54272"/>
    <p:sldLayoutId xmlns:r="http://schemas.openxmlformats.org/officeDocument/2006/relationships" id="2147483654" r:id="R355da81a219e4ef1"/>
    <p:sldLayoutId xmlns:r="http://schemas.openxmlformats.org/officeDocument/2006/relationships" id="2147483655" r:id="R0fe64aa045b64503"/>
    <p:sldLayoutId xmlns:r="http://schemas.openxmlformats.org/officeDocument/2006/relationships" id="2147483656" r:id="R8446bbb984d14a36"/>
    <p:sldLayoutId xmlns:r="http://schemas.openxmlformats.org/officeDocument/2006/relationships" id="2147483657" r:id="Radf2ed2e314244d0"/>
    <p:sldLayoutId xmlns:r="http://schemas.openxmlformats.org/officeDocument/2006/relationships" id="2147483658" r:id="R3febd082b8414505"/>
    <p:sldLayoutId xmlns:r="http://schemas.openxmlformats.org/officeDocument/2006/relationships" id="2147483659" r:id="R68a3be0c41934b3c"/>
    <p:sldLayoutId xmlns:r="http://schemas.openxmlformats.org/officeDocument/2006/relationships" id="2147483660" r:id="Rca8cf044fe134e1e"/>
    <p:sldLayoutId xmlns:r="http://schemas.openxmlformats.org/officeDocument/2006/relationships" id="2147483661" r:id="Rc5cae9235fb14813"/>
  </p:sldLayoutIdLst>
  <p:hf hdr="0"/>
  <p:txStyles>
    <p:titleStyle>
      <a:lvl1pPr xmlns:a="http://schemas.openxmlformats.org/drawingml/2006/main" algn="ctr" defTabSz="914400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slideMaster2.xml><?xml version="1.0" encoding="utf-8"?>
<p:sldMaster xmlns:p="http://schemas.openxmlformats.org/presentationml/2006/main">
  <p:cSld>
    <p:bg>
      <p:bgRef idx="1003">
        <a:schemeClr xmlns:a="http://schemas.openxmlformats.org/drawingml/2006/main" val="bg2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3BD28873-446D-183B-106A-388C12ACAC53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994" y="1825625"/>
            <a:ext cx="11276012" cy="435133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>
            <a:normAutofit/>
          </a:bodyPr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5C26E1F-1B47-4D4C-3CA7-8BBC7B24B10C}"/>
              </a:ext>
            </a:extLst>
          </p:cNvPr>
          <p:cNvSpPr>
            <a:spLocks xmlns:a="http://schemas.openxmlformats.org/drawingml/2006/main" noGrp="1"/>
          </p:cNvSpPr>
          <p:nvPr>
            <p:ph type="dt" idx="2"/>
          </p:nvPr>
        </p:nvSpPr>
        <p:spPr>
          <a:xfrm xmlns:a="http://schemas.openxmlformats.org/drawingml/2006/main">
            <a:off x="9977120" y="0"/>
            <a:ext cx="2214880" cy="46736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2800">
                <a:solidFill>
                  <a:schemeClr val="tx2">
                    <a:lumMod val="50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fld id="{C2DFA766-6DCC-4D4F-9ED6-5B2F7E7124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91754E13-F593-6CC3-C3FC-6ED8103C4864}"/>
              </a:ext>
            </a:extLst>
          </p:cNvPr>
          <p:cNvSpPr>
            <a:spLocks xmlns:a="http://schemas.openxmlformats.org/drawingml/2006/main" noGrp="1"/>
          </p:cNvSpPr>
          <p:nvPr>
            <p:ph type="ftr" idx="3"/>
          </p:nvPr>
        </p:nvSpPr>
        <p:spPr>
          <a:xfrm xmlns:a="http://schemas.openxmlformats.org/drawingml/2006/main" rot="16200000">
            <a:off x="9905603" y="4571603"/>
            <a:ext cx="4114800" cy="45799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wrap="none" lIns="91440" tIns="45720" rIns="91440" bIns="45720" anchor="ctr"/>
          <a:lstStyle xmlns:a="http://schemas.openxmlformats.org/drawingml/2006/main">
            <a:lvl1pPr algn="l">
              <a:buNone/>
              <a:defRPr sz="2800">
                <a:solidFill>
                  <a:schemeClr val="tx2">
                    <a:lumMod val="50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C60B643B-EE49-3EF8-EE8D-8371B9C4741F}"/>
              </a:ext>
            </a:extLst>
          </p:cNvPr>
          <p:cNvSpPr>
            <a:spLocks xmlns:a="http://schemas.openxmlformats.org/drawingml/2006/main" noGrp="1"/>
          </p:cNvSpPr>
          <p:nvPr>
            <p:ph type="sldNum" idx="4"/>
          </p:nvPr>
        </p:nvSpPr>
        <p:spPr>
          <a:xfrm xmlns:a="http://schemas.openxmlformats.org/drawingml/2006/main">
            <a:off x="0" y="6400799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1800"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xmlns:r="http://schemas.openxmlformats.org/officeDocument/2006/relationships" id="2147483663" r:id="R922ba6da93e34e10"/>
    <p:sldLayoutId xmlns:r="http://schemas.openxmlformats.org/officeDocument/2006/relationships" id="2147483664" r:id="R9705052944b34652"/>
    <p:sldLayoutId xmlns:r="http://schemas.openxmlformats.org/officeDocument/2006/relationships" id="2147483665" r:id="R7c6c6501e8bc46ab"/>
    <p:sldLayoutId xmlns:r="http://schemas.openxmlformats.org/officeDocument/2006/relationships" id="2147483666" r:id="Ra01dcd4e7fd54e5a"/>
  </p:sldLayoutIdLst>
  <p:hf hdr="0"/>
  <p:txStyles>
    <p:titleStyle>
      <a:lvl1pPr xmlns:a="http://schemas.openxmlformats.org/drawingml/2006/main" algn="ctr" defTabSz="914400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3200" kern="1200">
          <a:solidFill>
            <a:schemeClr val="bg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800" kern="1200">
          <a:solidFill>
            <a:schemeClr val="bg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bg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bg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bg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Masters/theme/theme3.xml><?xml version="1.0" encoding="utf-8"?>
<a:theme xmlns:a="http://schemas.openxmlformats.org/drawingml/2006/main" name="3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ca415f2e184dc1" /><Relationship Type="http://schemas.openxmlformats.org/officeDocument/2006/relationships/notesSlide" Target="/ppt/notesSlides/notesSlide1.xml" Id="R32c26a4dac8c4df6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54c68585085f4433" /><Relationship Type="http://schemas.openxmlformats.org/officeDocument/2006/relationships/notesSlide" Target="/ppt/notesSlides/notesSlide10.xml" Id="R4de965b49271483e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4.xml" Id="R034330f5f3174c3a" /><Relationship Type="http://schemas.openxmlformats.org/officeDocument/2006/relationships/hyperlink" Target="https://www.eduqas.co.uk/media/w42hvhgp/eduqas-gcse-rs-spec-full-from-2016-e-1109.pdf" TargetMode="External" Id="Rfb8ae57cd6d44620" /><Relationship Type="http://schemas.openxmlformats.org/officeDocument/2006/relationships/hyperlink" Target="https://www.biblegateway.com/versions/New-Revised-Standard-Version-Updated-Edition-NRSVue-Bible/" TargetMode="External" Id="R7fe5f653959c46a8" /><Relationship Type="http://schemas.openxmlformats.org/officeDocument/2006/relationships/hyperlink" Target="https://www.biblegateway.com/versions/New-Revised-Standard-Version-Updated-Edition-NRSVue-Bible/" TargetMode="External" Id="R5aee6d6b10c647d9" /><Relationship Type="http://schemas.openxmlformats.org/officeDocument/2006/relationships/hyperlink" Target="https://www.biblegateway.com/versions/New-Revised-Standard-Version-Updated-Edition-NRSVue-Bible/" TargetMode="External" Id="R340aedd9c8c04c9f" /><Relationship Type="http://schemas.openxmlformats.org/officeDocument/2006/relationships/hyperlink" Target="https://www.biblegateway.com/versions/New-Revised-Standard-Version-Updated-Edition-NRSVue-Bible/" TargetMode="External" Id="R427769e7a1be4d8e" /><Relationship Type="http://schemas.openxmlformats.org/officeDocument/2006/relationships/hyperlink" Target="https://suttacentral.net/dhp1-20/en/feldmeier" TargetMode="External" Id="Rab557bc123d648d9" /><Relationship Type="http://schemas.openxmlformats.org/officeDocument/2006/relationships/hyperlink" Target="https://suttacentral.net/mn86/en/nyanamoli-thera" TargetMode="External" Id="R8427b0828c4042d7" /><Relationship Type="http://schemas.openxmlformats.org/officeDocument/2006/relationships/notesSlide" Target="/ppt/notesSlides/notesSlide11.xml" Id="Rbc959d738b204299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4.xml" Id="R834ec63634ab42c8" /><Relationship Type="http://schemas.openxmlformats.org/officeDocument/2006/relationships/hyperlink" Target="https://angulimala.org.uk/" TargetMode="External" Id="R42a14404369043d3" /><Relationship Type="http://schemas.openxmlformats.org/officeDocument/2006/relationships/hyperlink" Target="https://prisonfellowship.org.uk/our-work/" TargetMode="External" Id="R9a9c154a388245d5" /><Relationship Type="http://schemas.openxmlformats.org/officeDocument/2006/relationships/hyperlink" Target="https://restorativejustice.org.uk/resources/evidence-supporting-use-restorative-justice" TargetMode="External" Id="R6afd59a008b5433a" /><Relationship Type="http://schemas.openxmlformats.org/officeDocument/2006/relationships/notesSlide" Target="/ppt/notesSlides/notesSlide12.xml" Id="R732f6bbc0099475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6.xml" Id="R46d16fc69366496c" /><Relationship Type="http://schemas.openxmlformats.org/officeDocument/2006/relationships/notesSlide" Target="/ppt/notesSlides/notesSlide2.xml" Id="Rdee0cb93d25a432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4.xml" Id="Rce761bae2c864472" /><Relationship Type="http://schemas.openxmlformats.org/officeDocument/2006/relationships/notesSlide" Target="/ppt/notesSlides/notesSlide3.xml" Id="R9a72f145d98345c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5.xml" Id="R4b9937fa4b824246" /><Relationship Type="http://schemas.openxmlformats.org/officeDocument/2006/relationships/notesSlide" Target="/ppt/notesSlides/notesSlide4.xml" Id="Redab4dd868cc426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6.xml" Id="Rdda6f93834894b46" /><Relationship Type="http://schemas.openxmlformats.org/officeDocument/2006/relationships/notesSlide" Target="/ppt/notesSlides/notesSlide5.xml" Id="R034e538329cc417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8d99eff030f74329" /><Relationship Type="http://schemas.openxmlformats.org/officeDocument/2006/relationships/notesSlide" Target="/ppt/notesSlides/notesSlide6.xml" Id="Rebb358736517494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4.xml" Id="Ra48fb99cef01472a" /><Relationship Type="http://schemas.openxmlformats.org/officeDocument/2006/relationships/notesSlide" Target="/ppt/notesSlides/notesSlide7.xml" Id="R7301203db07b4c4d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3500fa2a303f4ede" /><Relationship Type="http://schemas.openxmlformats.org/officeDocument/2006/relationships/notesSlide" Target="/ppt/notesSlides/notesSlide8.xml" Id="R5342737766cc4bd1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5.xml" Id="R8b276d5ce00449b2" /><Relationship Type="http://schemas.openxmlformats.org/officeDocument/2006/relationships/notesSlide" Target="/ppt/notesSlides/notesSlide9.xml" Id="R8c3f298a26a1415a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Title Image Placeholder">
            <a:extLst xmlns:a="http://schemas.openxmlformats.org/drawingml/2006/main">
              <a:ext uri="{FF2B5EF4-FFF2-40B4-BE49-F238E27FC236}">
                <a16:creationId xmlns:a16="http://schemas.microsoft.com/office/drawing/2014/main" id="{DDD7CCE8-67A6-43FC-9B95-65CD186CEB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266700" tIns="247650" rIns="266700" bIns="24765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IMAGE PLACEHOLDER — USER TO REPLACE
Full-bleed revision image · crop to fill</a:t>
            </a:r>
          </a:p>
        </p:txBody>
      </p:sp>
      <p:sp>
        <p:nvSpPr>
          <p:cNvPr id="13" name="Legacy Template Gradient Overlay">
            <a:extLst xmlns:a="http://schemas.openxmlformats.org/drawingml/2006/main">
              <a:ext uri="{FF2B5EF4-FFF2-40B4-BE49-F238E27FC236}">
                <a16:creationId xmlns:a16="http://schemas.microsoft.com/office/drawing/2014/main" id="{38A8BFC2-0E14-4151-AEC8-96CC340D32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373737">
                  <a:alpha val="40000"/>
                </a:srgbClr>
              </a:gs>
              <a:gs pos="50000">
                <a:srgbClr val="343434">
                  <a:alpha val="57000"/>
                </a:srgbClr>
              </a:gs>
              <a:gs pos="100000">
                <a:srgbClr val="292929">
                  <a:alpha val="76000"/>
                </a:srgbClr>
              </a:gs>
            </a:gsLst>
            <a:lin ang="2700000"/>
          </a:gradFill>
          <a:ln xmlns:a="http://schemas.openxmlformats.org/drawingml/2006/main" w="0">
            <a:noFill/>
            <a:prstDash val="solid"/>
          </a:ln>
        </p:spPr>
      </p:sp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2F080A9-C9E9-813D-180B-FD1F6706DD04}"/>
              </a:ext>
            </a:extLst>
          </p:cNvPr>
          <p:cNvSpPr>
            <a:spLocks xmlns:a="http://schemas.openxmlformats.org/drawingml/2006/main" noGrp="1"/>
          </p:cNvSpPr>
          <p:nvPr>
            <p:ph type="ctrTitle" idx="0"/>
          </p:nvPr>
        </p:nvSpPr>
        <p:spPr>
          <a:xfrm xmlns:a="http://schemas.openxmlformats.org/drawingml/2006/main">
            <a:off x="457200" y="1123950"/>
            <a:ext cx="11277600" cy="2324100"/>
          </a:xfrm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1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1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Good and Evil Repair</a:t>
            </a:r>
          </a:p>
        </p:txBody>
      </p:sp>
      <p:sp>
        <p:nvSpPr>
          <p:cNvPr id="3" name="Subtitle 2">
            <a:extLst xmlns:a="http://schemas.openxmlformats.org/drawingml/2006/main">
              <a:ext uri="{FF2B5EF4-FFF2-40B4-BE49-F238E27FC236}">
                <a16:creationId xmlns:a16="http://schemas.microsoft.com/office/drawing/2014/main" id="{1B05C82C-9950-480D-F529-EB749EC94913}"/>
              </a:ext>
            </a:extLst>
          </p:cNvPr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1524000" y="3476625"/>
            <a:ext cx="9144000" cy="1047750"/>
          </a:xfrm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5"/>
          <a:fontRef xmlns:a="http://schemas.openxmlformats.org/drawingml/2006/main" idx="major"/>
        </p:style>
        <p:txBody>
          <a:bodyPr xmlns:a="http://schemas.openxmlformats.org/drawingml/2006/main" lIns="95250" tIns="0" rIns="9525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3000" b="1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sz="3000" b="1">
                <a:solidFill>
                  <a:srgbClr val="D2D0CB"/>
                </a:solidFill>
                <a:latin typeface="Source Sans 3"/>
                <a:ea typeface="Source Sans 3"/>
                <a:cs typeface="Source Sans 3"/>
              </a:rPr>
              <a:t>Which mistaken ideas can you diagnose and repair?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B668112B-1D9D-6B32-A7C6-FC87F53BEED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D2D0CB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D2D0CB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D2D0CB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078288A9-105B-4A33-8185-29E58726AE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C5A84E"/>
                </a:solidFill>
              </a:defRPr>
            </a:pPr>
            <a:r>
              <a:rPr b="1">
                <a:solidFill>
                  <a:srgbClr val="C5A84E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C5A84E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C5A84E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9" name="Guide Pill GCSE">
            <a:extLst xmlns:a="http://schemas.openxmlformats.org/drawingml/2006/main">
              <a:ext uri="{FF2B5EF4-FFF2-40B4-BE49-F238E27FC236}">
                <a16:creationId xmlns:a16="http://schemas.microsoft.com/office/drawing/2014/main" id="{0BE9E06E-CFBD-440D-AE9B-874AC6B000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" y="6419850"/>
            <a:ext cx="74295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8F245F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GCSE</a:t>
            </a:r>
          </a:p>
        </p:txBody>
      </p:sp>
      <p:sp>
        <p:nvSpPr>
          <p:cNvPr id="10" name="Guide Pill UNIT NAME">
            <a:extLst xmlns:a="http://schemas.openxmlformats.org/drawingml/2006/main">
              <a:ext uri="{FF2B5EF4-FFF2-40B4-BE49-F238E27FC236}">
                <a16:creationId xmlns:a16="http://schemas.microsoft.com/office/drawing/2014/main" id="{F8A7B39C-86BB-492A-B87D-C7D8EEF12D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6419850"/>
            <a:ext cx="1381125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5C3F8C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GOOD AND EVIL</a:t>
            </a:r>
          </a:p>
        </p:txBody>
      </p:sp>
      <p:sp>
        <p:nvSpPr>
          <p:cNvPr id="11" name="Guide Pill LESSON X">
            <a:extLst xmlns:a="http://schemas.openxmlformats.org/drawingml/2006/main">
              <a:ext uri="{FF2B5EF4-FFF2-40B4-BE49-F238E27FC236}">
                <a16:creationId xmlns:a16="http://schemas.microsoft.com/office/drawing/2014/main" id="{2712EAE1-FED1-4153-AFDF-2C396FDE80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24125" y="6419850"/>
            <a:ext cx="125730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2D6385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REVISION 1</a:t>
            </a:r>
          </a:p>
        </p:txBody>
      </p:sp>
    </p:spTree>
    <p:extLst>
      <p:ext uri="{BB962C8B-B14F-4D97-AF65-F5344CB8AC3E}">
        <p14:creationId xmlns:p14="http://schemas.microsoft.com/office/powerpoint/2010/main" val="2326873009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Materials &amp; Resources</a:t>
            </a: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523875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GOOD AND EVIL  |  REVISION 1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9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069465"/>
            <a:ext cx="23812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C5A84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Materials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Exercise books and highlighters [Slides 2–9]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Existing revision guide or knowledge organiser, if used [Selected tasks]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User-selected images for labelled frames [Title; selected slides]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5DD3AA0D-27C8-1CB0-1C52-8741FBC9E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069465"/>
            <a:ext cx="247650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C5A84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Resources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Eduqas Route A specification [Throughout]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Retrieval, synoptic, technique and repair activity bank [Slides 2–9]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Pupil-visible revision question bank [Technique slides]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Named quotation and case-study source register [Selected slides]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User-owned image placeholders [Title and labelled visual frames]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AD84927F-9C17-49E5-BC75-3C9569AE91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Footer Placeholder 1">
            <a:extLst xmlns:a="http://schemas.openxmlformats.org/drawingml/2006/main">
              <a:ext uri="{FF2B5EF4-FFF2-40B4-BE49-F238E27FC236}">
                <a16:creationId xmlns:a16="http://schemas.microsoft.com/office/drawing/2014/main" id="{4B458C72-57C2-B001-9B0E-65D427370FAA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523875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GOOD AND EVIL  |  REVISION 1</a:t>
            </a:r>
          </a:p>
        </p:txBody>
      </p:sp>
      <p:sp>
        <p:nvSpPr>
          <p:cNvPr id="3" name="Slide Number Placeholder 2">
            <a:extLst xmlns:a="http://schemas.openxmlformats.org/drawingml/2006/main">
              <a:ext uri="{FF2B5EF4-FFF2-40B4-BE49-F238E27FC236}">
                <a16:creationId xmlns:a16="http://schemas.microsoft.com/office/drawing/2014/main" id="{2A0F6CD9-3AEB-2027-F36D-FDD3B3419242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10</a:t>
            </a: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559305D-AAF4-EE4D-377A-6BE7C5F5D105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References 1</a:t>
            </a:r>
          </a:p>
        </p:txBody>
      </p:sp>
      <p:sp>
        <p:nvSpPr>
          <p:cNvPr id="10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4F070261-3490-4B34-A89E-04C2348270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1" name="Content Guide Panel 22">
            <a:extLst xmlns:a="http://schemas.openxmlformats.org/drawingml/2006/main">
              <a:ext uri="{FF2B5EF4-FFF2-40B4-BE49-F238E27FC236}">
                <a16:creationId xmlns:a16="http://schemas.microsoft.com/office/drawing/2014/main" id="{70C6C05D-947B-495E-AF60-B6017CB9A8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114550"/>
            <a:ext cx="11049000" cy="4076700"/>
          </a:xfrm>
          <a:prstGeom xmlns:a="http://schemas.openxmlformats.org/drawingml/2006/main" prst="roundRect">
            <a:avLst>
              <a:gd name="adj" fmla="val 7009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6"/>
          <a:fontRef xmlns:a="http://schemas.openxmlformats.org/drawingml/2006/main" idx="major"/>
        </p:style>
        <p:txBody>
          <a:bodyPr xmlns:a="http://schemas.openxmlformats.org/drawingml/2006/main" lIns="285750" tIns="209550" rIns="285750" bIns="209550" anchor="t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Aft>
                <a:spcPts val="5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Eduqas.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fb8ae57cd6d44620"/>
              </a:rPr>
              <a:t>GCSE Religious Studies Route A</a:t>
            </a:r>
            <a:r>
              <a:t>. Version 4, 2025. [Throughout]</a:t>
            </a:r>
          </a:p>
          <a:p xmlns:a="http://schemas.openxmlformats.org/drawingml/2006/main">
            <a:pPr marL="0" indent="0" algn="l">
              <a:spcAft>
                <a:spcPts val="5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Bibby Philosophy. GCSE revision activity and pupil-visible question banks. 2026. [Slides 2–9]</a:t>
            </a:r>
          </a:p>
          <a:p xmlns:a="http://schemas.openxmlformats.org/drawingml/2006/main">
            <a:pPr marL="0" indent="0" algn="l">
              <a:spcAft>
                <a:spcPts val="5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Bible Gateway.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7fe5f653959c46a8"/>
              </a:rPr>
              <a:t>Job 1:21</a:t>
            </a:r>
            <a:r>
              <a:t>;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5aee6d6b10c647d9"/>
              </a:rPr>
              <a:t>Matthew 5:44</a:t>
            </a:r>
            <a:r>
              <a:t>;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340aedd9c8c04c9f"/>
              </a:rPr>
              <a:t>Micah 6:8</a:t>
            </a:r>
            <a:r>
              <a:t>;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427769e7a1be4d8e"/>
              </a:rPr>
              <a:t>Genesis 1:31</a:t>
            </a:r>
            <a:r>
              <a:t>. [Selected evidence slides]</a:t>
            </a:r>
          </a:p>
          <a:p xmlns:a="http://schemas.openxmlformats.org/drawingml/2006/main">
            <a:pPr marL="0" indent="0" algn="l">
              <a:spcAft>
                <a:spcPts val="0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SuttaCentral.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ab557bc123d648d9"/>
              </a:rPr>
              <a:t>Dhammapada 5</a:t>
            </a:r>
            <a:r>
              <a:t>;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8427b0828c4042d7"/>
              </a:rPr>
              <a:t>Angulimala Sutta, MN 86</a:t>
            </a:r>
            <a:r>
              <a:t>. [Selected evidence slides]</a:t>
            </a:r>
          </a:p>
        </p:txBody>
      </p:sp>
    </p:spTree>
    <p:extLst>
      <p:ext uri="{BB962C8B-B14F-4D97-AF65-F5344CB8AC3E}">
        <p14:creationId xmlns:p14="http://schemas.microsoft.com/office/powerpoint/2010/main" val="69566582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Footer Placeholder 1">
            <a:extLst xmlns:a="http://schemas.openxmlformats.org/drawingml/2006/main">
              <a:ext uri="{FF2B5EF4-FFF2-40B4-BE49-F238E27FC236}">
                <a16:creationId xmlns:a16="http://schemas.microsoft.com/office/drawing/2014/main" id="{4B458C72-57C2-B001-9B0E-65D427370FAA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523875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GOOD AND EVIL  |  REVISION 1</a:t>
            </a:r>
          </a:p>
        </p:txBody>
      </p:sp>
      <p:sp>
        <p:nvSpPr>
          <p:cNvPr id="3" name="Slide Number Placeholder 2">
            <a:extLst xmlns:a="http://schemas.openxmlformats.org/drawingml/2006/main">
              <a:ext uri="{FF2B5EF4-FFF2-40B4-BE49-F238E27FC236}">
                <a16:creationId xmlns:a16="http://schemas.microsoft.com/office/drawing/2014/main" id="{2A0F6CD9-3AEB-2027-F36D-FDD3B3419242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11</a:t>
            </a: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559305D-AAF4-EE4D-377A-6BE7C5F5D105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References 2</a:t>
            </a:r>
          </a:p>
        </p:txBody>
      </p:sp>
      <p:sp>
        <p:nvSpPr>
          <p:cNvPr id="10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4F070261-3490-4B34-A89E-04C2348270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1" name="Content Guide Panel 22">
            <a:extLst xmlns:a="http://schemas.openxmlformats.org/drawingml/2006/main">
              <a:ext uri="{FF2B5EF4-FFF2-40B4-BE49-F238E27FC236}">
                <a16:creationId xmlns:a16="http://schemas.microsoft.com/office/drawing/2014/main" id="{70C6C05D-947B-495E-AF60-B6017CB9A8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114550"/>
            <a:ext cx="11049000" cy="4076700"/>
          </a:xfrm>
          <a:prstGeom xmlns:a="http://schemas.openxmlformats.org/drawingml/2006/main" prst="roundRect">
            <a:avLst>
              <a:gd name="adj" fmla="val 7009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6"/>
          <a:fontRef xmlns:a="http://schemas.openxmlformats.org/drawingml/2006/main" idx="major"/>
        </p:style>
        <p:txBody>
          <a:bodyPr xmlns:a="http://schemas.openxmlformats.org/drawingml/2006/main" lIns="285750" tIns="209550" rIns="285750" bIns="209550" anchor="t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Aft>
                <a:spcPts val="5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Angulimala.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42a14404369043d3"/>
              </a:rPr>
              <a:t>Angulimala: The Buddhist Prison Chaplaincy</a:t>
            </a:r>
            <a:r>
              <a:t>. [Selected evidence slides]</a:t>
            </a:r>
          </a:p>
          <a:p xmlns:a="http://schemas.openxmlformats.org/drawingml/2006/main">
            <a:pPr marL="0" indent="0" algn="l">
              <a:spcAft>
                <a:spcPts val="5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Prison Fellowship England and Wales.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9a9c154a388245d5"/>
              </a:rPr>
              <a:t>Our work</a:t>
            </a:r>
            <a:r>
              <a:t>. [Selected evidence slides]</a:t>
            </a:r>
          </a:p>
          <a:p xmlns:a="http://schemas.openxmlformats.org/drawingml/2006/main">
            <a:pPr marL="0" indent="0" algn="l">
              <a:spcAft>
                <a:spcPts val="5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Restorative Justice Council.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6afd59a008b5433a"/>
              </a:rPr>
              <a:t>Evidence supporting restorative justice</a:t>
            </a:r>
            <a:r>
              <a:t>. [Selected evidence slides]</a:t>
            </a:r>
          </a:p>
          <a:p xmlns:a="http://schemas.openxmlformats.org/drawingml/2006/main">
            <a:pPr marL="0" indent="0" algn="l">
              <a:spcAft>
                <a:spcPts val="0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Images: user-owned placeholders; final assets and licences to be supplied. [Title; labelled visual frames]</a:t>
            </a:r>
          </a:p>
        </p:txBody>
      </p:sp>
    </p:spTree>
    <p:extLst>
      <p:ext uri="{BB962C8B-B14F-4D97-AF65-F5344CB8AC3E}">
        <p14:creationId xmlns:p14="http://schemas.microsoft.com/office/powerpoint/2010/main" val="69566582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5F9D0762-525F-CE9B-7DB3-AE7F00CC671A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56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56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True or Trap?</a:t>
            </a:r>
          </a:p>
        </p:txBody>
      </p:sp>
      <p:sp>
        <p:nvSpPr>
          <p:cNvPr id="6" name="Date Placeholder 5">
            <a:extLst xmlns:a="http://schemas.openxmlformats.org/drawingml/2006/main">
              <a:ext uri="{FF2B5EF4-FFF2-40B4-BE49-F238E27FC236}">
                <a16:creationId xmlns:a16="http://schemas.microsoft.com/office/drawing/2014/main" id="{1BDC68FD-A3A2-EE15-66C4-E0D5562E598E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C2542C46-2CC9-9A66-F280-5ABCF8E28B7A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523875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GOOD AND EVIL  |  REVISION 1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A0603BB5-0511-312F-37D4-A0F89AA26D00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1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9222A7DD-9EE1-8236-39CC-1D8708B74D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1825657"/>
            <a:ext cx="3086100" cy="1957354"/>
          </a:xfrm>
          <a:prstGeom xmlns:a="http://schemas.openxmlformats.org/drawingml/2006/main" prst="roundRect">
            <a:avLst>
              <a:gd name="adj" fmla="val 9756"/>
            </a:avLst>
          </a:prstGeom>
          <a:solidFill xmlns:a="http://schemas.openxmlformats.org/drawingml/2006/main">
            <a:srgbClr val="AB73D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Claim to Check: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A093927F-F718-A882-6D1E-DEDBC97BC7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373059"/>
            <a:ext cx="5596604" cy="1676400"/>
          </a:xfrm>
          <a:prstGeom xmlns:a="http://schemas.openxmlformats.org/drawingml/2006/main" prst="roundRect">
            <a:avLst>
              <a:gd name="adj" fmla="val 17045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The Problem of Evil has one simple meaning shared by every believer.</a:t>
            </a:r>
          </a:p>
        </p:txBody>
      </p:sp>
      <p:sp>
        <p:nvSpPr>
          <p:cNvPr id="14" name="Image Placeholder - The Problem of Evil symbolic or source-linked image · crop to fill">
            <a:extLst xmlns:a="http://schemas.openxmlformats.org/drawingml/2006/main">
              <a:ext uri="{FF2B5EF4-FFF2-40B4-BE49-F238E27FC236}">
                <a16:creationId xmlns:a16="http://schemas.microsoft.com/office/drawing/2014/main" id="{4AEFA955-709A-3366-A7D4-87C15BD7D9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3483197"/>
            <a:ext cx="5596604" cy="2708053"/>
          </a:xfrm>
          <a:prstGeom xmlns:a="http://schemas.openxmlformats.org/drawingml/2006/main" prst="roundRect">
            <a:avLst>
              <a:gd name="adj" fmla="val 10552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7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The Problem of Evil symbolic or source-linked image · crop to fill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CB884A5B-AFA3-2DFE-7896-2BB5A93685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49746"/>
            <a:ext cx="1849088" cy="1950160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1: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0FD20D0B-7D8E-F883-037A-FB021E719F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797147"/>
            <a:ext cx="5596604" cy="2476500"/>
          </a:xfrm>
          <a:prstGeom xmlns:a="http://schemas.openxmlformats.org/drawingml/2006/main" prst="roundRect">
            <a:avLst>
              <a:gd name="adj" fmla="val 11538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9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rPr b="1" i="0">
                <a:solidFill>
                  <a:srgbClr val="5C3F8C"/>
                </a:solidFill>
              </a:rPr>
              <a:t>Decide</a:t>
            </a:r>
            <a:r>
              <a:t> whether the claim is true, false or partly true.</a:t>
            </a:r>
          </a:p>
          <a:p xmlns:a="http://schemas.openxmlformats.org/drawingml/2006/main">
            <a:pPr marL="228600" indent="-228600" algn="l">
              <a:spcAft>
                <a:spcPts val="9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rPr b="1" i="0">
                <a:solidFill>
                  <a:srgbClr val="5C3F8C"/>
                </a:solidFill>
              </a:rPr>
              <a:t>Underline</a:t>
            </a:r>
            <a:r>
              <a:t> the misleading word or phrase.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rPr b="1" i="0">
                <a:solidFill>
                  <a:srgbClr val="5C3F8C"/>
                </a:solidFill>
              </a:rPr>
              <a:t>Rewrite</a:t>
            </a:r>
            <a:r>
              <a:t> the claim accurately.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D6B13A03-8880-47A5-A8BB-83F8A36970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1670581602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60692FCA-F821-B3E0-56E5-573A8841F2E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42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42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Find the Missing Precision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99456C63-C337-9985-75B4-7A74C19ED2F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DC204900-C3CA-A384-202A-2573CF0694E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523875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GOOD AND EVIL  |  REVISION 1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4397A036-439B-9BA5-8BD8-5FC6E670656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2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60B57EDC-85CB-0999-C87F-8062059DDD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1825657"/>
            <a:ext cx="1849088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2: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67D88D56-D310-D967-5D59-45948C113D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373059"/>
            <a:ext cx="5596604" cy="2476500"/>
          </a:xfrm>
          <a:prstGeom xmlns:a="http://schemas.openxmlformats.org/drawingml/2006/main" prst="roundRect">
            <a:avLst>
              <a:gd name="adj" fmla="val 11538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9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rPr b="1" i="0">
                <a:solidFill>
                  <a:srgbClr val="5C3F8C"/>
                </a:solidFill>
              </a:rPr>
              <a:t>Identify</a:t>
            </a:r>
            <a:r>
              <a:t> what the response fails to explain.</a:t>
            </a:r>
          </a:p>
          <a:p xmlns:a="http://schemas.openxmlformats.org/drawingml/2006/main">
            <a:pPr marL="228600" indent="-228600" algn="l">
              <a:spcAft>
                <a:spcPts val="9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rPr b="1" i="0">
                <a:solidFill>
                  <a:srgbClr val="5C3F8C"/>
                </a:solidFill>
              </a:rPr>
              <a:t>Add</a:t>
            </a:r>
            <a:r>
              <a:t> the missing link in one sentence.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rPr b="1" i="0">
                <a:solidFill>
                  <a:srgbClr val="5C3F8C"/>
                </a:solidFill>
              </a:rPr>
              <a:t>Use</a:t>
            </a:r>
            <a:r>
              <a:t> a precise technical term.</a:t>
            </a:r>
          </a:p>
        </p:txBody>
      </p:sp>
      <p:sp>
        <p:nvSpPr>
          <p:cNvPr id="20" name="Rectangle: Rounded Corners 19">
            <a:extLst xmlns:a="http://schemas.openxmlformats.org/drawingml/2006/main">
              <a:ext uri="{FF2B5EF4-FFF2-40B4-BE49-F238E27FC236}">
                <a16:creationId xmlns:a16="http://schemas.microsoft.com/office/drawing/2014/main" id="{B9F20BD9-46B6-AEBB-872C-36B88DAA16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49746"/>
            <a:ext cx="3086100" cy="1957354"/>
          </a:xfrm>
          <a:prstGeom xmlns:a="http://schemas.openxmlformats.org/drawingml/2006/main" prst="roundRect">
            <a:avLst>
              <a:gd name="adj" fmla="val 9756"/>
            </a:avLst>
          </a:prstGeom>
          <a:solidFill xmlns:a="http://schemas.openxmlformats.org/drawingml/2006/main">
            <a:srgbClr val="AB73D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Claim to Check:</a:t>
            </a:r>
          </a:p>
        </p:txBody>
      </p:sp>
      <p:sp>
        <p:nvSpPr>
          <p:cNvPr id="21" name="Rectangle: Rounded Corners 20">
            <a:extLst xmlns:a="http://schemas.openxmlformats.org/drawingml/2006/main">
              <a:ext uri="{FF2B5EF4-FFF2-40B4-BE49-F238E27FC236}">
                <a16:creationId xmlns:a16="http://schemas.microsoft.com/office/drawing/2014/main" id="{6B927A18-F57D-6C0D-B025-F3F2BC8DA3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797147"/>
            <a:ext cx="5596604" cy="1676400"/>
          </a:xfrm>
          <a:prstGeom xmlns:a="http://schemas.openxmlformats.org/drawingml/2006/main" prst="roundRect">
            <a:avLst>
              <a:gd name="adj" fmla="val 17045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Naming suffering is enough; no further explanation is needed.</a:t>
            </a:r>
          </a:p>
        </p:txBody>
      </p:sp>
      <p:sp>
        <p:nvSpPr>
          <p:cNvPr id="22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D69E5ED9-FA6D-4752-A049-1C6886C17A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23" name="Image Placeholder - Buddhism and Suffering symbolic or source-linked image · crop to fill">
            <a:extLst xmlns:a="http://schemas.openxmlformats.org/drawingml/2006/main">
              <a:ext uri="{FF2B5EF4-FFF2-40B4-BE49-F238E27FC236}">
                <a16:creationId xmlns:a16="http://schemas.microsoft.com/office/drawing/2014/main" id="{B567787A-6509-46A4-B7B7-3E26B99AD6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683097"/>
            <a:ext cx="5596604" cy="3508153"/>
          </a:xfrm>
          <a:prstGeom xmlns:a="http://schemas.openxmlformats.org/drawingml/2006/main" prst="roundRect">
            <a:avLst>
              <a:gd name="adj" fmla="val 8145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Buddhism and Suffering symbolic or source-linked image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3650996567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601A6148-BCE3-61B5-B0F9-CBDA33CBDF4A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5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5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Unblur the Tradition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D77AC98E-1408-EC90-588A-2CEC32CF4761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CA244C0E-51F6-2946-105A-A96EA557E600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523875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GOOD AND EVIL  |  REVISION 1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1BE9CD84-3DA2-2B35-D1B7-9080C795A4C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3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B56FA9A2-96BA-5EB5-EB2D-BC26FFB2E6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49746"/>
            <a:ext cx="1849088" cy="1950160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3: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1DB9AB9D-F4DB-EFF5-AA48-3A40694191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797147"/>
            <a:ext cx="5596604" cy="2476500"/>
          </a:xfrm>
          <a:prstGeom xmlns:a="http://schemas.openxmlformats.org/drawingml/2006/main" prst="roundRect">
            <a:avLst>
              <a:gd name="adj" fmla="val 11538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9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rPr b="1" i="0">
                <a:solidFill>
                  <a:srgbClr val="5C3F8C"/>
                </a:solidFill>
              </a:rPr>
              <a:t>Name</a:t>
            </a:r>
            <a:r>
              <a:t> the traditions or interpretations being blurred.</a:t>
            </a:r>
          </a:p>
          <a:p xmlns:a="http://schemas.openxmlformats.org/drawingml/2006/main">
            <a:pPr marL="228600" indent="-228600" algn="l">
              <a:spcAft>
                <a:spcPts val="9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rPr b="1" i="0">
                <a:solidFill>
                  <a:srgbClr val="5C3F8C"/>
                </a:solidFill>
              </a:rPr>
              <a:t>State</a:t>
            </a:r>
            <a:r>
              <a:t> one accurate similarity.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rPr b="1" i="0">
                <a:solidFill>
                  <a:srgbClr val="5C3F8C"/>
                </a:solidFill>
              </a:rPr>
              <a:t>State</a:t>
            </a:r>
            <a:r>
              <a:t> one accurate difference.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F1B37368-D06E-08BB-7D0E-E69EC4D4AE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3959447"/>
            <a:ext cx="308610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AB73D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Claim to Check:</a:t>
            </a:r>
          </a:p>
        </p:txBody>
      </p:sp>
      <p:sp>
        <p:nvSpPr>
          <p:cNvPr id="15" name="Rectangle: Rounded Corners 14">
            <a:extLst xmlns:a="http://schemas.openxmlformats.org/drawingml/2006/main">
              <a:ext uri="{FF2B5EF4-FFF2-40B4-BE49-F238E27FC236}">
                <a16:creationId xmlns:a16="http://schemas.microsoft.com/office/drawing/2014/main" id="{C77782C5-EDB4-E6DD-CE9F-993E654C78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4506849"/>
            <a:ext cx="5596604" cy="1676400"/>
          </a:xfrm>
          <a:prstGeom xmlns:a="http://schemas.openxmlformats.org/drawingml/2006/main" prst="roundRect">
            <a:avLst>
              <a:gd name="adj" fmla="val 17045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All traditions understand Forgiveness in exactly the same way.</a:t>
            </a:r>
          </a:p>
        </p:txBody>
      </p:sp>
      <p:sp>
        <p:nvSpPr>
          <p:cNvPr id="1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057DEDA0-5638-4F5B-9189-8904271818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7" name="Image Placeholder - Forgiveness symbolic or source-linked image · crop to fill">
            <a:extLst xmlns:a="http://schemas.openxmlformats.org/drawingml/2006/main">
              <a:ext uri="{FF2B5EF4-FFF2-40B4-BE49-F238E27FC236}">
                <a16:creationId xmlns:a16="http://schemas.microsoft.com/office/drawing/2014/main" id="{2CB88B94-1233-44F4-90E2-10C5F1042D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Forgiveness symbolic or source-linked image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103553393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5F9D0762-525F-CE9B-7DB3-AE7F00CC671A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5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5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Test the Quotation</a:t>
            </a:r>
          </a:p>
        </p:txBody>
      </p:sp>
      <p:sp>
        <p:nvSpPr>
          <p:cNvPr id="6" name="Date Placeholder 5">
            <a:extLst xmlns:a="http://schemas.openxmlformats.org/drawingml/2006/main">
              <a:ext uri="{FF2B5EF4-FFF2-40B4-BE49-F238E27FC236}">
                <a16:creationId xmlns:a16="http://schemas.microsoft.com/office/drawing/2014/main" id="{1BDC68FD-A3A2-EE15-66C4-E0D5562E598E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C2542C46-2CC9-9A66-F280-5ABCF8E28B7A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523875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GOOD AND EVIL  |  REVISION 1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A0603BB5-0511-312F-37D4-A0F89AA26D00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4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9222A7DD-9EE1-8236-39CC-1D8708B74D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1825657"/>
            <a:ext cx="2400300" cy="1957354"/>
          </a:xfrm>
          <a:prstGeom xmlns:a="http://schemas.openxmlformats.org/drawingml/2006/main" prst="roundRect">
            <a:avLst>
              <a:gd name="adj" fmla="val 9756"/>
            </a:avLst>
          </a:prstGeom>
          <a:solidFill xmlns:a="http://schemas.openxmlformats.org/drawingml/2006/main">
            <a:srgbClr val="FE79C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Case Study: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A093927F-F718-A882-6D1E-DEDBC97BC7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373059"/>
            <a:ext cx="5596604" cy="1676400"/>
          </a:xfrm>
          <a:prstGeom xmlns:a="http://schemas.openxmlformats.org/drawingml/2006/main" prst="roundRect">
            <a:avLst>
              <a:gd name="adj" fmla="val 17045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7"/>
              </a:spcAft>
              <a:buChar char="•"/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Angulimala renounces violence after meeting the Buddha.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The Buddha models persuasion and moral transformation.</a:t>
            </a:r>
          </a:p>
        </p:txBody>
      </p:sp>
      <p:sp>
        <p:nvSpPr>
          <p:cNvPr id="14" name="Image Placeholder - Angulimala case-study image · user to supply and crop to fill">
            <a:extLst xmlns:a="http://schemas.openxmlformats.org/drawingml/2006/main">
              <a:ext uri="{FF2B5EF4-FFF2-40B4-BE49-F238E27FC236}">
                <a16:creationId xmlns:a16="http://schemas.microsoft.com/office/drawing/2014/main" id="{4AEFA955-709A-3366-A7D4-87C15BD7D9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3483197"/>
            <a:ext cx="5596604" cy="2708053"/>
          </a:xfrm>
          <a:prstGeom xmlns:a="http://schemas.openxmlformats.org/drawingml/2006/main" prst="roundRect">
            <a:avLst>
              <a:gd name="adj" fmla="val 10552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7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Angulimala case-study image · user to supply and crop to fill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CB884A5B-AFA3-2DFE-7896-2BB5A93685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49746"/>
            <a:ext cx="1849088" cy="1950160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4: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0FD20D0B-7D8E-F883-037A-FB021E719F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797147"/>
            <a:ext cx="5596604" cy="2476500"/>
          </a:xfrm>
          <a:prstGeom xmlns:a="http://schemas.openxmlformats.org/drawingml/2006/main" prst="roundRect">
            <a:avLst>
              <a:gd name="adj" fmla="val 11538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9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rPr b="1" i="0">
                <a:solidFill>
                  <a:srgbClr val="5C3F8C"/>
                </a:solidFill>
              </a:rPr>
              <a:t>Explain</a:t>
            </a:r>
            <a:r>
              <a:t> exactly what the evidence supports.</a:t>
            </a:r>
          </a:p>
          <a:p xmlns:a="http://schemas.openxmlformats.org/drawingml/2006/main">
            <a:pPr marL="228600" indent="-228600" algn="l">
              <a:spcAft>
                <a:spcPts val="9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rPr b="1" i="0">
                <a:solidFill>
                  <a:srgbClr val="5C3F8C"/>
                </a:solidFill>
              </a:rPr>
              <a:t>Name</a:t>
            </a:r>
            <a:r>
              <a:t> one conclusion it cannot prove alone.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rPr b="1" i="0">
                <a:solidFill>
                  <a:srgbClr val="5C3F8C"/>
                </a:solidFill>
              </a:rPr>
              <a:t>Write</a:t>
            </a:r>
            <a:r>
              <a:t> a safer evidence sentence.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D6B13A03-8880-47A5-A8BB-83F8A36970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1670581602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5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5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Catch the Overclaim</a:t>
            </a:r>
          </a:p>
        </p:txBody>
      </p:sp>
      <p:sp>
        <p:nvSpPr>
          <p:cNvPr id="6" name="Date Placeholder 5">
            <a:extLst xmlns:a="http://schemas.openxmlformats.org/drawingml/2006/main">
              <a:ext uri="{FF2B5EF4-FFF2-40B4-BE49-F238E27FC236}">
                <a16:creationId xmlns:a16="http://schemas.microsoft.com/office/drawing/2014/main" id="{88C0C404-42E1-BA33-64B3-4837B1CFB2FB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523875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GOOD AND EVIL  |  REVISION 1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5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1825657"/>
            <a:ext cx="3086100" cy="1962043"/>
          </a:xfrm>
          <a:prstGeom xmlns:a="http://schemas.openxmlformats.org/drawingml/2006/main" prst="roundRect">
            <a:avLst>
              <a:gd name="adj" fmla="val 9756"/>
            </a:avLst>
          </a:prstGeom>
          <a:solidFill xmlns:a="http://schemas.openxmlformats.org/drawingml/2006/main">
            <a:srgbClr val="AB73D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Claim to Check: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373059"/>
            <a:ext cx="5596604" cy="1676400"/>
          </a:xfrm>
          <a:prstGeom xmlns:a="http://schemas.openxmlformats.org/drawingml/2006/main" prst="roundRect">
            <a:avLst>
              <a:gd name="adj" fmla="val 17045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This evidence shows that every believer will respond identically to Buddhist Prison Chaplaincy.</a:t>
            </a:r>
          </a:p>
        </p:txBody>
      </p:sp>
      <p:sp>
        <p:nvSpPr>
          <p:cNvPr id="13" name="Rectangle: Rounded Corners 12">
            <a:extLst xmlns:a="http://schemas.openxmlformats.org/drawingml/2006/main">
              <a:ext uri="{FF2B5EF4-FFF2-40B4-BE49-F238E27FC236}">
                <a16:creationId xmlns:a16="http://schemas.microsoft.com/office/drawing/2014/main" id="{752BB218-F46A-FD2E-CAE2-E0BA44C9E5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49746"/>
            <a:ext cx="1849088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5: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1166BE92-D4D1-050D-D692-A3C8161B52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797147"/>
            <a:ext cx="5596604" cy="2476500"/>
          </a:xfrm>
          <a:prstGeom xmlns:a="http://schemas.openxmlformats.org/drawingml/2006/main" prst="roundRect">
            <a:avLst>
              <a:gd name="adj" fmla="val 11538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9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Find the overgeneralisation.</a:t>
            </a:r>
          </a:p>
          <a:p xmlns:a="http://schemas.openxmlformats.org/drawingml/2006/main">
            <a:pPr marL="228600" indent="-228600" algn="l">
              <a:spcAft>
                <a:spcPts val="9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rPr b="1" i="0">
                <a:solidFill>
                  <a:srgbClr val="5C3F8C"/>
                </a:solidFill>
              </a:rPr>
              <a:t>Replace</a:t>
            </a:r>
            <a:r>
              <a:t> it with qualified language.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rPr b="1" i="0">
                <a:solidFill>
                  <a:srgbClr val="5C3F8C"/>
                </a:solidFill>
              </a:rPr>
              <a:t>Add</a:t>
            </a:r>
            <a:r>
              <a:t> one example of possible diversity.</a:t>
            </a:r>
          </a:p>
        </p:txBody>
      </p:sp>
      <p:sp>
        <p:nvSpPr>
          <p:cNvPr id="17" name="Image Placeholder - Buddhist Prison Chaplaincy case-study image · user to supply and crop to fill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3483197"/>
            <a:ext cx="5596604" cy="2708053"/>
          </a:xfrm>
          <a:prstGeom xmlns:a="http://schemas.openxmlformats.org/drawingml/2006/main" prst="roundRect">
            <a:avLst>
              <a:gd name="adj" fmla="val 10552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7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Buddhist Prison Chaplaincy case-study image · user to supply and crop to fill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78845392-54E3-4D2E-ADD9-B91F257208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9B62908A-A94F-BCF0-1082-D76A7E11E92D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42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42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Separate Fact From Inference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653691EF-F7E9-1A99-1ED5-F2A72A2CB7F6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FF5D160F-9AE9-9D3E-9C04-546A3AFD080A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523875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GOOD AND EVIL  |  REVISION 1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1511956F-6634-2761-94D3-0192A212453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6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8E65EE00-930C-C2D2-C594-891C216FDD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49746"/>
            <a:ext cx="240030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E79C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Case Study: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437C9017-97E4-0DD0-171D-738A52BA56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797147"/>
            <a:ext cx="5596604" cy="1838325"/>
          </a:xfrm>
          <a:prstGeom xmlns:a="http://schemas.openxmlformats.org/drawingml/2006/main" prst="roundRect">
            <a:avLst>
              <a:gd name="adj" fmla="val 1554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7"/>
              </a:spcAft>
              <a:buChar char="•"/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Sycamore Tree explores the impact of crime.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Restorative justice requires safe, informed and voluntary participation.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1752889F-CCD3-5DD5-B9FC-E1C2C19BBA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1825657"/>
            <a:ext cx="1849088" cy="1962043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6:</a:t>
            </a:r>
          </a:p>
        </p:txBody>
      </p:sp>
      <p:sp>
        <p:nvSpPr>
          <p:cNvPr id="15" name="Rectangle: Rounded Corners 14">
            <a:extLst xmlns:a="http://schemas.openxmlformats.org/drawingml/2006/main">
              <a:ext uri="{FF2B5EF4-FFF2-40B4-BE49-F238E27FC236}">
                <a16:creationId xmlns:a16="http://schemas.microsoft.com/office/drawing/2014/main" id="{AC23E569-08F1-56DB-81F7-42CA797995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373059"/>
            <a:ext cx="5596604" cy="2476500"/>
          </a:xfrm>
          <a:prstGeom xmlns:a="http://schemas.openxmlformats.org/drawingml/2006/main" prst="roundRect">
            <a:avLst>
              <a:gd name="adj" fmla="val 11538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9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rPr b="1" i="0">
                <a:solidFill>
                  <a:srgbClr val="5C3F8C"/>
                </a:solidFill>
              </a:rPr>
              <a:t>Separate</a:t>
            </a:r>
            <a:r>
              <a:t> the verified fact from the inference.</a:t>
            </a:r>
          </a:p>
          <a:p xmlns:a="http://schemas.openxmlformats.org/drawingml/2006/main">
            <a:pPr marL="228600" indent="-228600" algn="l">
              <a:spcAft>
                <a:spcPts val="9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rPr b="1" i="0">
                <a:solidFill>
                  <a:srgbClr val="5C3F8C"/>
                </a:solidFill>
              </a:rPr>
              <a:t>State</a:t>
            </a:r>
            <a:r>
              <a:t> what further evidence would be needed.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rPr b="1" i="0">
                <a:solidFill>
                  <a:srgbClr val="5C3F8C"/>
                </a:solidFill>
              </a:rPr>
              <a:t>Rewrite</a:t>
            </a:r>
            <a:r>
              <a:t> the conclusion cautiously.</a:t>
            </a:r>
          </a:p>
        </p:txBody>
      </p:sp>
      <p:sp>
        <p:nvSpPr>
          <p:cNvPr id="1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D0AF59F1-A925-40BF-BCED-9A072DA87D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7" name="Image Placeholder - Restorative Justice case-study image · user to supply and crop to fill">
            <a:extLst xmlns:a="http://schemas.openxmlformats.org/drawingml/2006/main">
              <a:ext uri="{FF2B5EF4-FFF2-40B4-BE49-F238E27FC236}">
                <a16:creationId xmlns:a16="http://schemas.microsoft.com/office/drawing/2014/main" id="{92162352-036E-4E31-BC5B-3CBB4A1E9B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845022"/>
            <a:ext cx="5596604" cy="3346228"/>
          </a:xfrm>
          <a:prstGeom xmlns:a="http://schemas.openxmlformats.org/drawingml/2006/main" prst="roundRect">
            <a:avLst>
              <a:gd name="adj" fmla="val 8539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Restorative Justice case-study image · user to supply and crop to fill</a:t>
            </a:r>
          </a:p>
        </p:txBody>
      </p:sp>
    </p:spTree>
    <p:extLst>
      <p:ext uri="{BB962C8B-B14F-4D97-AF65-F5344CB8AC3E}">
        <p14:creationId xmlns:p14="http://schemas.microsoft.com/office/powerpoint/2010/main" val="1300898048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5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5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Rewrite the Claim</a:t>
            </a:r>
          </a:p>
        </p:txBody>
      </p:sp>
      <p:sp>
        <p:nvSpPr>
          <p:cNvPr id="6" name="Date Placeholder 5">
            <a:extLst xmlns:a="http://schemas.openxmlformats.org/drawingml/2006/main">
              <a:ext uri="{FF2B5EF4-FFF2-40B4-BE49-F238E27FC236}">
                <a16:creationId xmlns:a16="http://schemas.microsoft.com/office/drawing/2014/main" id="{88C0C404-42E1-BA33-64B3-4837B1CFB2FB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523875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GOOD AND EVIL  |  REVISION 1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7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1825657"/>
            <a:ext cx="3086100" cy="1962043"/>
          </a:xfrm>
          <a:prstGeom xmlns:a="http://schemas.openxmlformats.org/drawingml/2006/main" prst="roundRect">
            <a:avLst>
              <a:gd name="adj" fmla="val 9756"/>
            </a:avLst>
          </a:prstGeom>
          <a:solidFill xmlns:a="http://schemas.openxmlformats.org/drawingml/2006/main">
            <a:srgbClr val="AB73D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Claim to Check: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373059"/>
            <a:ext cx="5596604" cy="1676400"/>
          </a:xfrm>
          <a:prstGeom xmlns:a="http://schemas.openxmlformats.org/drawingml/2006/main" prst="roundRect">
            <a:avLst>
              <a:gd name="adj" fmla="val 17045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Punishment and Justice can be explained accurately without using any specialist vocabulary.</a:t>
            </a:r>
          </a:p>
        </p:txBody>
      </p:sp>
      <p:sp>
        <p:nvSpPr>
          <p:cNvPr id="13" name="Rectangle: Rounded Corners 12">
            <a:extLst xmlns:a="http://schemas.openxmlformats.org/drawingml/2006/main">
              <a:ext uri="{FF2B5EF4-FFF2-40B4-BE49-F238E27FC236}">
                <a16:creationId xmlns:a16="http://schemas.microsoft.com/office/drawing/2014/main" id="{752BB218-F46A-FD2E-CAE2-E0BA44C9E5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49746"/>
            <a:ext cx="1849088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7: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1166BE92-D4D1-050D-D692-A3C8161B52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797147"/>
            <a:ext cx="5596604" cy="2476500"/>
          </a:xfrm>
          <a:prstGeom xmlns:a="http://schemas.openxmlformats.org/drawingml/2006/main" prst="roundRect">
            <a:avLst>
              <a:gd name="adj" fmla="val 11538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9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rPr b="1" i="0">
                <a:solidFill>
                  <a:srgbClr val="5C3F8C"/>
                </a:solidFill>
              </a:rPr>
              <a:t>Rewrite</a:t>
            </a:r>
            <a:r>
              <a:t> the claim using two key terms.</a:t>
            </a:r>
          </a:p>
          <a:p xmlns:a="http://schemas.openxmlformats.org/drawingml/2006/main">
            <a:pPr marL="228600" indent="-228600" algn="l">
              <a:spcAft>
                <a:spcPts val="9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rPr b="1" i="0">
                <a:solidFill>
                  <a:srgbClr val="5C3F8C"/>
                </a:solidFill>
              </a:rPr>
              <a:t>Add</a:t>
            </a:r>
            <a:r>
              <a:t> one relevant piece of evidence.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rPr b="1" i="0">
                <a:solidFill>
                  <a:srgbClr val="5C3F8C"/>
                </a:solidFill>
              </a:rPr>
              <a:t>Explain</a:t>
            </a:r>
            <a:r>
              <a:t> rather than merely naming it.</a:t>
            </a:r>
          </a:p>
        </p:txBody>
      </p:sp>
      <p:sp>
        <p:nvSpPr>
          <p:cNvPr id="17" name="Image Placeholder - Punishment and Justice symbolic or source-linked image · crop to fill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3483197"/>
            <a:ext cx="5596604" cy="2708053"/>
          </a:xfrm>
          <a:prstGeom xmlns:a="http://schemas.openxmlformats.org/drawingml/2006/main" prst="roundRect">
            <a:avLst>
              <a:gd name="adj" fmla="val 10552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7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Punishment and Justice symbolic or source-linked image · crop to fill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C7000FFC-9F21-4138-8C8B-47F56A18E3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601A6148-BCE3-61B5-B0F9-CBDA33CBDF4A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5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5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Build a Repair Log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D77AC98E-1408-EC90-588A-2CEC32CF4761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CA244C0E-51F6-2946-105A-A96EA557E600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523875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GOOD AND EVIL  |  REVISION 1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1BE9CD84-3DA2-2B35-D1B7-9080C795A4C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8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B56FA9A2-96BA-5EB5-EB2D-BC26FFB2E6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49746"/>
            <a:ext cx="1849088" cy="1950160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8: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1DB9AB9D-F4DB-EFF5-AA48-3A40694191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797147"/>
            <a:ext cx="5596604" cy="2476500"/>
          </a:xfrm>
          <a:prstGeom xmlns:a="http://schemas.openxmlformats.org/drawingml/2006/main" prst="roundRect">
            <a:avLst>
              <a:gd name="adj" fmla="val 11538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9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rPr b="1" i="0">
                <a:solidFill>
                  <a:srgbClr val="5C3F8C"/>
                </a:solidFill>
              </a:rPr>
              <a:t>Classify</a:t>
            </a:r>
            <a:r>
              <a:t> three errors from today.</a:t>
            </a:r>
          </a:p>
          <a:p xmlns:a="http://schemas.openxmlformats.org/drawingml/2006/main">
            <a:pPr marL="228600" indent="-228600" algn="l">
              <a:spcAft>
                <a:spcPts val="9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rPr b="1" i="0">
                <a:solidFill>
                  <a:srgbClr val="5C3F8C"/>
                </a:solidFill>
              </a:rPr>
              <a:t>Write</a:t>
            </a:r>
            <a:r>
              <a:t> the corrected knowledge beside each one.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rPr b="1" i="0">
                <a:solidFill>
                  <a:srgbClr val="5C3F8C"/>
                </a:solidFill>
              </a:rPr>
              <a:t>Schedule</a:t>
            </a:r>
            <a:r>
              <a:t> one retrieval check for each repair.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F1B37368-D06E-08BB-7D0E-E69EC4D4AE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3900773"/>
            <a:ext cx="36004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AB73D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Repair Categories:</a:t>
            </a:r>
          </a:p>
        </p:txBody>
      </p:sp>
      <p:sp>
        <p:nvSpPr>
          <p:cNvPr id="15" name="Rectangle: Rounded Corners 14">
            <a:extLst xmlns:a="http://schemas.openxmlformats.org/drawingml/2006/main">
              <a:ext uri="{FF2B5EF4-FFF2-40B4-BE49-F238E27FC236}">
                <a16:creationId xmlns:a16="http://schemas.microsoft.com/office/drawing/2014/main" id="{C77782C5-EDB4-E6DD-CE9F-993E654C78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4448175"/>
            <a:ext cx="5596604" cy="1743075"/>
          </a:xfrm>
          <a:prstGeom xmlns:a="http://schemas.openxmlformats.org/drawingml/2006/main" prst="roundRect">
            <a:avLst>
              <a:gd name="adj" fmla="val 16393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7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Factual error</a:t>
            </a:r>
          </a:p>
          <a:p xmlns:a="http://schemas.openxmlformats.org/drawingml/2006/main">
            <a:pPr marL="228600" indent="-228600" algn="l">
              <a:spcAft>
                <a:spcPts val="7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Imprecise term</a:t>
            </a:r>
          </a:p>
          <a:p xmlns:a="http://schemas.openxmlformats.org/drawingml/2006/main">
            <a:pPr marL="228600" indent="-228600" algn="l">
              <a:spcAft>
                <a:spcPts val="7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Overgeneralisation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Missing evidence link</a:t>
            </a:r>
          </a:p>
        </p:txBody>
      </p:sp>
      <p:sp>
        <p:nvSpPr>
          <p:cNvPr id="1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057DEDA0-5638-4F5B-9189-8904271818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7" name="Image Placeholder - The Origin of Evil symbolic or source-linked image · crop to fill">
            <a:extLst xmlns:a="http://schemas.openxmlformats.org/drawingml/2006/main">
              <a:ext uri="{FF2B5EF4-FFF2-40B4-BE49-F238E27FC236}">
                <a16:creationId xmlns:a16="http://schemas.microsoft.com/office/drawing/2014/main" id="{2CB88B94-1233-44F4-90E2-10C5F1042D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The Origin of Evil symbolic or source-linked image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103553393"/>
      </p:ext>
    </p:extLst>
  </p:cSld>
</p:sld>
</file>

<file path=ppt/theme/theme1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133350" dist="38100" dir="5400000">
              <a:srgbClr val="000000">
                <a:alpha val="48000"/>
              </a:srgbClr>
            </a:outerShdw>
          </a:effectLst>
        </a:effectStyle>
        <a:effectStyle>
          <a:effectLst>
            <a:outerShdw blurRad="95250" dist="28575" dir="5400000">
              <a:srgbClr val="000000">
                <a:alpha val="42000"/>
              </a:srgbClr>
            </a:outerShdw>
          </a:effectLst>
        </a:effectStyle>
        <a:effectStyle>
          <a:effectLst>
            <a:outerShdw blurRad="76200" dist="19050" dir="5400000">
              <a:srgbClr val="493C63">
                <a:alpha val="14000"/>
              </a:srgbClr>
            </a:outerShdw>
          </a:effectLst>
        </a:effectStyle>
        <a:effectStyle>
          <a:effectLst>
            <a:outerShdw blurRad="114300" dist="28575" dir="5400000">
              <a:srgbClr val="343434">
                <a:alpha val="22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2026-08-19T18:20:00.5270000Z</dcterms:created>
  <dcterms:modified xsi:type="dcterms:W3CDTF">2026-08-19T18:20:00.5270000Z</dcterms:modified>
</coreProperties>
</file>