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Masters/slideMaster2.xml" ContentType="application/vnd.openxmlformats-officedocument.presentationml.slideMaster+xml"/>
  <Override PartName="/ppt/slideMasters/theme/theme3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690d307148f141bc" /><Relationship Type="http://schemas.openxmlformats.org/officeDocument/2006/relationships/extended-properties" Target="/docProps/app.xml" Id="Rcf69a106924d4ba3" /><Relationship Type="http://schemas.openxmlformats.org/officeDocument/2006/relationships/officeDocument" Target="/ppt/presentation.xml" Id="R10aaa87e9faa44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4ece6b27314939"/>
    <p:sldMasterId xmlns:r="http://schemas.openxmlformats.org/officeDocument/2006/relationships" id="2147483662" r:id="R7362789ddf014c9f"/>
  </p:sldMasterIdLst>
  <p:notesMasterIdLst>
    <p:notesMasterId xmlns:r="http://schemas.openxmlformats.org/officeDocument/2006/relationships" r:id="Re214b0523e63454d"/>
  </p:notesMasterIdLst>
  <p:sldIdLst>
    <p:sldId xmlns:r="http://schemas.openxmlformats.org/officeDocument/2006/relationships" id="256" r:id="R18c17ff7e01d40b9"/>
    <p:sldId xmlns:r="http://schemas.openxmlformats.org/officeDocument/2006/relationships" id="257" r:id="R4193fee01a1045ed"/>
    <p:sldId xmlns:r="http://schemas.openxmlformats.org/officeDocument/2006/relationships" id="258" r:id="Rfe7196733c4d49cd"/>
    <p:sldId xmlns:r="http://schemas.openxmlformats.org/officeDocument/2006/relationships" id="259" r:id="Redcc2a4cb7b24eb2"/>
    <p:sldId xmlns:r="http://schemas.openxmlformats.org/officeDocument/2006/relationships" id="260" r:id="R009a7f94973f4585"/>
    <p:sldId xmlns:r="http://schemas.openxmlformats.org/officeDocument/2006/relationships" id="261" r:id="R5ce3fef713304370"/>
    <p:sldId xmlns:r="http://schemas.openxmlformats.org/officeDocument/2006/relationships" id="262" r:id="Rc322f9418ea549aa"/>
    <p:sldId xmlns:r="http://schemas.openxmlformats.org/officeDocument/2006/relationships" id="263" r:id="Rca38eb015cba4237"/>
    <p:sldId xmlns:r="http://schemas.openxmlformats.org/officeDocument/2006/relationships" id="264" r:id="Rbd863fc389ab4ba2"/>
    <p:sldId xmlns:r="http://schemas.openxmlformats.org/officeDocument/2006/relationships" id="265" r:id="R07860938257c4bf4"/>
    <p:sldId xmlns:r="http://schemas.openxmlformats.org/officeDocument/2006/relationships" id="266" r:id="R4741d73f56b34e13"/>
    <p:sldId xmlns:r="http://schemas.openxmlformats.org/officeDocument/2006/relationships" id="267" r:id="R47e4502fe2bb457a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1300f5a372f44c01" /><Relationship Type="http://schemas.openxmlformats.org/officeDocument/2006/relationships/slideMaster" Target="/ppt/slideMasters/slideMaster1.xml" Id="R3e4ece6b27314939" /><Relationship Type="http://schemas.openxmlformats.org/officeDocument/2006/relationships/slideMaster" Target="/ppt/slideMasters/slideMaster2.xml" Id="R7362789ddf014c9f" /><Relationship Type="http://schemas.openxmlformats.org/officeDocument/2006/relationships/notesMaster" Target="/ppt/notesMasters/notesMaster1.xml" Id="Re214b0523e63454d" /><Relationship Type="http://schemas.openxmlformats.org/officeDocument/2006/relationships/presProps" Target="/ppt/presProps.xml" Id="Rc1c2da22ae024918" /><Relationship Type="http://schemas.openxmlformats.org/officeDocument/2006/relationships/viewProps" Target="/ppt/viewProps.xml" Id="Rc10e9d8bf81f46b1" /><Relationship Type="http://schemas.openxmlformats.org/officeDocument/2006/relationships/tableStyles" Target="/ppt/tableStyles.xml" Id="R43f75c307a484345" /><Relationship Type="http://schemas.openxmlformats.org/officeDocument/2006/relationships/slide" Target="/ppt/slides/slide1.xml" Id="R18c17ff7e01d40b9" /><Relationship Type="http://schemas.openxmlformats.org/officeDocument/2006/relationships/slide" Target="/ppt/slides/slide2.xml" Id="R4193fee01a1045ed" /><Relationship Type="http://schemas.openxmlformats.org/officeDocument/2006/relationships/slide" Target="/ppt/slides/slide3.xml" Id="Rfe7196733c4d49cd" /><Relationship Type="http://schemas.openxmlformats.org/officeDocument/2006/relationships/slide" Target="/ppt/slides/slide4.xml" Id="Redcc2a4cb7b24eb2" /><Relationship Type="http://schemas.openxmlformats.org/officeDocument/2006/relationships/slide" Target="/ppt/slides/slide5.xml" Id="R009a7f94973f4585" /><Relationship Type="http://schemas.openxmlformats.org/officeDocument/2006/relationships/slide" Target="/ppt/slides/slide6.xml" Id="R5ce3fef713304370" /><Relationship Type="http://schemas.openxmlformats.org/officeDocument/2006/relationships/slide" Target="/ppt/slides/slide7.xml" Id="Rc322f9418ea549aa" /><Relationship Type="http://schemas.openxmlformats.org/officeDocument/2006/relationships/slide" Target="/ppt/slides/slide8.xml" Id="Rca38eb015cba4237" /><Relationship Type="http://schemas.openxmlformats.org/officeDocument/2006/relationships/slide" Target="/ppt/slides/slide9.xml" Id="Rbd863fc389ab4ba2" /><Relationship Type="http://schemas.openxmlformats.org/officeDocument/2006/relationships/slide" Target="/ppt/slides/slide10.xml" Id="R07860938257c4bf4" /><Relationship Type="http://schemas.openxmlformats.org/officeDocument/2006/relationships/slide" Target="/ppt/slides/slide11.xml" Id="R4741d73f56b34e13" /><Relationship Type="http://schemas.openxmlformats.org/officeDocument/2006/relationships/slide" Target="/ppt/slides/slide12.xml" Id="R47e4502fe2bb457a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4.xml" Id="R51dc27e0048e43b1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4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0334367348874b4b" /><Relationship Type="http://schemas.openxmlformats.org/officeDocument/2006/relationships/notesMaster" Target="/ppt/notesMasters/notesMaster1.xml" Id="R83a2d89ba033442d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25d1303d60d54d8f" /><Relationship Type="http://schemas.openxmlformats.org/officeDocument/2006/relationships/notesMaster" Target="/ppt/notesMasters/notesMaster1.xml" Id="Rdf3f2eaf43174749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8444df2c514b46d9" /><Relationship Type="http://schemas.openxmlformats.org/officeDocument/2006/relationships/notesMaster" Target="/ppt/notesMasters/notesMaster1.xml" Id="R0ea309582c8e4da2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ce75484251744717" /><Relationship Type="http://schemas.openxmlformats.org/officeDocument/2006/relationships/notesMaster" Target="/ppt/notesMasters/notesMaster1.xml" Id="R9d4dc945128442a1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6a0478b3ed1c4245" /><Relationship Type="http://schemas.openxmlformats.org/officeDocument/2006/relationships/notesMaster" Target="/ppt/notesMasters/notesMaster1.xml" Id="R50d3587920b74a4e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6e1af647f4994e25" /><Relationship Type="http://schemas.openxmlformats.org/officeDocument/2006/relationships/notesMaster" Target="/ppt/notesMasters/notesMaster1.xml" Id="R9c991fc7b1ed4e81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13e7c3dd92bb40d2" /><Relationship Type="http://schemas.openxmlformats.org/officeDocument/2006/relationships/notesMaster" Target="/ppt/notesMasters/notesMaster1.xml" Id="R59562f89ff1d4113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27feea25f7454159" /><Relationship Type="http://schemas.openxmlformats.org/officeDocument/2006/relationships/notesMaster" Target="/ppt/notesMasters/notesMaster1.xml" Id="R6c69ac0eccfa493a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eb65bf189f1d4dbe" /><Relationship Type="http://schemas.openxmlformats.org/officeDocument/2006/relationships/notesMaster" Target="/ppt/notesMasters/notesMaster1.xml" Id="R55e8ea1ed6414205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0eb521d7603f40db" /><Relationship Type="http://schemas.openxmlformats.org/officeDocument/2006/relationships/notesMaster" Target="/ppt/notesMasters/notesMaster1.xml" Id="Re1abd1c62817497d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d0b6790f8ed84159" /><Relationship Type="http://schemas.openxmlformats.org/officeDocument/2006/relationships/notesMaster" Target="/ppt/notesMasters/notesMaster1.xml" Id="Re29e8472a2c24f6a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957251ec1de544bc" /><Relationship Type="http://schemas.openxmlformats.org/officeDocument/2006/relationships/notesMaster" Target="/ppt/notesMasters/notesMaster1.xml" Id="R57348a7b9d5042bd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Revision architecture includes retrieval, synoptic linking, answer technique, misconception repair, case review and application.</a:t>
            </a:r>
          </a:p>
          <a:p xmlns:a="http://schemas.openxmlformats.org/drawingml/2006/main">
            <a:r>
              <a:t>- User-owned title-image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https://suttacentral.net/dhp157-174/en/feldmeier</a:t>
            </a:r>
          </a:p>
          <a:p xmlns:a="http://schemas.openxmlformats.org/drawingml/2006/main">
            <a:r>
              <a:t>- https://suttacentral.net/dhp129-145/en/feldmeier</a:t>
            </a:r>
          </a:p>
          <a:p xmlns:a="http://schemas.openxmlformats.org/drawingml/2006/main">
            <a:r>
              <a:t>- https://suttacentral.net/dhp1-20/en/feldmeier</a:t>
            </a:r>
          </a:p>
          <a:p xmlns:a="http://schemas.openxmlformats.org/drawingml/2006/main">
            <a:r>
              <a:t>- https://kinginstitute.stanford.edu/montgomery-bus-boycott</a:t>
            </a:r>
          </a:p>
          <a:p xmlns:a="http://schemas.openxmlformats.org/drawingml/2006/main">
            <a:r>
              <a:t>- https://suttacentral.net/dhp273-289/en/feldmeier</a:t>
            </a:r>
          </a:p>
          <a:p xmlns:a="http://schemas.openxmlformats.org/drawingml/2006/main">
            <a:r>
              <a:t>- User-owned image placeholders; no external image assets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https://suttacentral.net/dhp157-174/en/feldmeier</a:t>
            </a:r>
          </a:p>
          <a:p xmlns:a="http://schemas.openxmlformats.org/drawingml/2006/main">
            <a:r>
              <a:t>- https://suttacentral.net/dhp129-145/en/feldmeier</a:t>
            </a:r>
          </a:p>
          <a:p xmlns:a="http://schemas.openxmlformats.org/drawingml/2006/main">
            <a:r>
              <a:t>- https://suttacentral.net/dhp1-20/en/feldmeier</a:t>
            </a:r>
          </a:p>
          <a:p xmlns:a="http://schemas.openxmlformats.org/drawingml/2006/main">
            <a:r>
              <a:t>- https://kinginstitute.stanford.edu/montgomery-bus-boycott</a:t>
            </a:r>
          </a:p>
          <a:p xmlns:a="http://schemas.openxmlformats.org/drawingml/2006/main">
            <a:r>
              <a:t>- https://suttacentral.net/dhp273-289/en/feldmeier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https://suttacentral.net/dhp157-174/en/feldmeier</a:t>
            </a:r>
          </a:p>
          <a:p xmlns:a="http://schemas.openxmlformats.org/drawingml/2006/main">
            <a:r>
              <a:t>- https://suttacentral.net/dhp129-145/en/feldmeier</a:t>
            </a:r>
          </a:p>
          <a:p xmlns:a="http://schemas.openxmlformats.org/drawingml/2006/main">
            <a:r>
              <a:t>- https://suttacentral.net/dhp1-20/en/feldmeier</a:t>
            </a:r>
          </a:p>
          <a:p xmlns:a="http://schemas.openxmlformats.org/drawingml/2006/main">
            <a:r>
              <a:t>- https://kinginstitute.stanford.edu/montgomery-bus-boycott</a:t>
            </a:r>
          </a:p>
          <a:p xmlns:a="http://schemas.openxmlformats.org/drawingml/2006/main">
            <a:r>
              <a:t>- https://suttacentral.net/dhp273-289/en/feldmeier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https://suttacentral.net/dhp157-174/en/feldmeier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https://suttacentral.net/dhp129-145/en/feldmeier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https://suttacentral.net/dhp1-20/en/feldmeier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https://kinginstitute.stanford.edu/montgomery-bus-boycott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https://suttacentral.net/dhp273-289/en/feldmeier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b639bc6a654ffe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23bff7f62f46ce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9fe6b973e241ee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971525823f45fa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37c78ffb634cc7" /></Relationships>
</file>

<file path=ppt/slideLayouts/_rels/slideLayout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af7c9e31dced4832" /></Relationships>
</file>

<file path=ppt/slideLayouts/_rels/slideLayout15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7386878b08a24a34" /></Relationships>
</file>

<file path=ppt/slideLayouts/_rels/slideLayout16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7483e566971440e1" /></Relationships>
</file>

<file path=ppt/slideLayouts/_rels/slideLayout17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1bf9135276a047da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8cbcbac50547dc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71c12344c94eab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00e548c79b4e11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a16fad954a4d3f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3ca5baabee46b0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56f89a67384a8a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174071ff5a43fa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e4f9a2230746ec" /></Relationships>
</file>

<file path=ppt/slideLayouts/slideLayout1.xml><?xml version="1.0" encoding="utf-8"?>
<p:sldLayout xmlns:p="http://schemas.openxmlformats.org/presentationml/2006/main" preserve="1" userDrawn="1">
  <p:cSld name="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98000"/>
                <a:lumOff val="2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7CD5CE6-C1BD-17D0-3576-C0850839D1E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64820" y="467360"/>
            <a:ext cx="11262360" cy="4837113"/>
          </a:xfrm>
        </p:spPr>
        <p:txBody>
          <a:bodyPr xmlns:a="http://schemas.openxmlformats.org/drawingml/2006/main" anchor="ctr"/>
          <a:lstStyle xmlns:a="http://schemas.openxmlformats.org/drawingml/2006/main">
            <a:lvl1pPr algn="ctr">
              <a:buNone/>
              <a:defRPr sz="11500" b="1"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9FE05760-1C18-A889-6C7A-48266F8C33D6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5304473"/>
            <a:ext cx="9144000" cy="1188402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>
            <a:lvl1pPr marL="0" indent="0" algn="ctr">
              <a:buNone/>
              <a:defRPr sz="2800" i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86C48C2F-FFF0-3BD1-7A65-E7257CFE85E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082C65D0-441F-4A08-A661-964315BDD1A3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D9C15C-973C-49FD-3321-74CE5CC8081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1685622-31F9-4730-156D-0EE64AA5CF0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-6825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0.xml><?xml version="1.0" encoding="utf-8"?>
<p:sldLayout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1.xml><?xml version="1.0" encoding="utf-8"?>
<p:sldLayout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86DFE210-1E49-10F6-8965-73FE97211F4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7" y="499403"/>
            <a:ext cx="5419963" cy="6108896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B8AC2A0-4F1F-4CBE-A39D-F4575A80D0FB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AD2AC4D-079E-BD41-5C2F-9F68267E09C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2.xml><?xml version="1.0" encoding="utf-8"?>
<p:sldLayout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4735EE07-C69D-4A79-BA49-FB33B2D9674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4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58013A-63A7-3667-E388-8A47A268732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3.xml><?xml version="1.0" encoding="utf-8"?>
<p:sldLayout xmlns:p="http://schemas.openxmlformats.org/presentationml/2006/main" preserve="1" userDrawn="1">
  <p:cSld name="8_Title and Content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56F8530-C384-4674-BB79-C654E14EF38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4.xml><?xml version="1.0" encoding="utf-8"?>
<p:sldLayout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Title, Publisher. (M’s”) [Slide #] – [URL]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Resources</a:t>
            </a:r>
          </a:p>
        </p:txBody>
      </p:sp>
    </p:spTree>
  </p:cSld>
</p:sldLayout>
</file>

<file path=ppt/slideLayouts/slideLayout15.xml><?xml version="1.0" encoding="utf-8"?>
<p:sldLayout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YX,LX – Document Title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Materials</a:t>
            </a:r>
          </a:p>
        </p:txBody>
      </p:sp>
    </p:spTree>
  </p:cSld>
</p:sldLayout>
</file>

<file path=ppt/slideLayouts/slideLayout16.xml><?xml version="1.0" encoding="utf-8"?>
<p:sldLayout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3D035B6-E20E-36D4-E75D-8559B2E25E0A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Author. </a:t>
            </a:r>
            <a:r>
              <a:rPr i="1"/>
              <a:t>Title</a:t>
            </a:r>
            <a:r>
              <a:t>. Print House: Publisher, Date. #ISBN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References</a:t>
            </a:r>
          </a:p>
        </p:txBody>
      </p:sp>
    </p:spTree>
  </p:cSld>
</p:sldLayout>
</file>

<file path=ppt/slideLayouts/slideLayout17.xml><?xml version="1.0" encoding="utf-8"?>
<p:sldLayout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5157788" y="5909400"/>
            <a:ext cx="720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chemeClr val="dk1">
              <a:alpha val="50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>
            <a:lvl1pPr marL="144000" indent="0" algn="l" defTabSz="914400">
              <a:lnSpc>
                <a:spcPct val="100000"/>
              </a:lnSpc>
              <a:spcBef>
                <a:spcPts val="0"/>
              </a:spcBef>
              <a:buFont typeface="Arial"/>
              <a:buNone/>
              <a:defRPr sz="3200" kern="1200">
                <a:solidFill>
                  <a:schemeClr val="bg2"/>
                </a:solidFill>
                <a:latin typeface="+mn-lt"/>
                <a:ea typeface="+mn-lt"/>
                <a:cs typeface="+mn-lt"/>
              </a:defRPr>
            </a:lvl1pPr>
          </a:lstStyle>
          <a:p xmlns:a="http://schemas.openxmlformats.org/drawingml/2006/main">
            <a:r>
              <a:t>Title, Artist. Date.</a:t>
            </a:r>
          </a:p>
        </p:txBody>
      </p:sp>
    </p:spTree>
  </p:cSld>
</p:sldLayout>
</file>

<file path=ppt/slideLayouts/slideLayout2.xml><?xml version="1.0" encoding="utf-8"?>
<p:sldLayout xmlns:p="http://schemas.openxmlformats.org/presentationml/2006/main" userDrawn="1">
  <p:cSld name="1_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4C8E104-B55B-31E4-8849-0CD9954966D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8786CED-72B0-AB0C-6370-11F03E33F2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A3B219-CAF7-46F4-A3F5-A537AEF86B11}" type="datetime1">
              <a:t>8/18/2026</a:t>
            </a:fld>
            <a:endParaRPr/>
          </a:p>
        </p:txBody>
      </p:sp>
      <p:sp>
        <p:nvSpPr>
          <p:cNvPr id="14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7BF2DB7-C769-95B2-758C-12FCDF29863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2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E164FB7-9DD3-6E08-05D1-A3C165D7F00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22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219371DD-BBD3-4487-190C-12EF01DDBE59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</p:spTree>
  </p:cSld>
</p:sldLayout>
</file>

<file path=ppt/slideLayouts/slideLayout3.xml><?xml version="1.0" encoding="utf-8"?>
<p:sldLayout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835613E-DE3D-40E1-997D-6BA1673DCE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7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4EBD78A-417B-A9EE-B3B1-D66544678F90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7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B27B38-995A-54B7-057A-D4A0FE4EAA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35E647E-ED87-4D05-9F83-49A98077B9A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8" y="1837056"/>
            <a:ext cx="5596598" cy="4771242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7F0357DB-9922-6C0F-56CF-E24D9320B6E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38CA8A-3428-476F-8D2C-619DA176B5B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9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15C2B31-079A-16F6-9A37-DE09318B83F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6.xml><?xml version="1.0" encoding="utf-8"?>
<p:sldLayout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E03160-6161-4CC1-99C3-354D8A8FCA0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8BCE855-2A66-74A5-5A8F-9C9C8807CCE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7.xml><?xml version="1.0" encoding="utf-8"?>
<p:sldLayout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7E49E4A-6932-4B3B-838F-8BC15D79B14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2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586F8230-4C53-9CEB-BAE1-A9144959F10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8.xml><?xml version="1.0" encoding="utf-8"?>
<p:sldLayout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4A1A3A6-AA1C-4C1A-A4AB-09B06E6443F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48D5E70-84D4-0F33-1F0F-2DC41AB4EFE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ba6a10f799584fb5" /><Relationship Type="http://schemas.openxmlformats.org/officeDocument/2006/relationships/slideLayout" Target="/ppt/slideLayouts/slideLayout1.xml" Id="R9c249815d64c482f" /><Relationship Type="http://schemas.openxmlformats.org/officeDocument/2006/relationships/slideLayout" Target="/ppt/slideLayouts/slideLayout2.xml" Id="R76819e5202394f8f" /><Relationship Type="http://schemas.openxmlformats.org/officeDocument/2006/relationships/slideLayout" Target="/ppt/slideLayouts/slideLayout3.xml" Id="Re869cfc643f74d63" /><Relationship Type="http://schemas.openxmlformats.org/officeDocument/2006/relationships/slideLayout" Target="/ppt/slideLayouts/slideLayout4.xml" Id="Rb6be1cd6b0174367" /><Relationship Type="http://schemas.openxmlformats.org/officeDocument/2006/relationships/slideLayout" Target="/ppt/slideLayouts/slideLayout5.xml" Id="R88229ce48f3e4c17" /><Relationship Type="http://schemas.openxmlformats.org/officeDocument/2006/relationships/slideLayout" Target="/ppt/slideLayouts/slideLayout6.xml" Id="R26fc37deedc04bb5" /><Relationship Type="http://schemas.openxmlformats.org/officeDocument/2006/relationships/slideLayout" Target="/ppt/slideLayouts/slideLayout7.xml" Id="Re2bfc5a639e44314" /><Relationship Type="http://schemas.openxmlformats.org/officeDocument/2006/relationships/slideLayout" Target="/ppt/slideLayouts/slideLayout8.xml" Id="R23c47f0eae4e4aed" /><Relationship Type="http://schemas.openxmlformats.org/officeDocument/2006/relationships/slideLayout" Target="/ppt/slideLayouts/slideLayout9.xml" Id="Rd8bb51bd76394755" /><Relationship Type="http://schemas.openxmlformats.org/officeDocument/2006/relationships/slideLayout" Target="/ppt/slideLayouts/slideLayout10.xml" Id="R74d1a5183c3a44ec" /><Relationship Type="http://schemas.openxmlformats.org/officeDocument/2006/relationships/slideLayout" Target="/ppt/slideLayouts/slideLayout11.xml" Id="Ra2b8e54da4f449c5" /><Relationship Type="http://schemas.openxmlformats.org/officeDocument/2006/relationships/slideLayout" Target="/ppt/slideLayouts/slideLayout12.xml" Id="Rb5896c7ccc144427" /><Relationship Type="http://schemas.openxmlformats.org/officeDocument/2006/relationships/slideLayout" Target="/ppt/slideLayouts/slideLayout13.xml" Id="R43f132af82cb4c25" /></Relationships>
</file>

<file path=ppt/slideMasters/_rels/slideMaster2.xml.rels>&#65279;<?xml version="1.0" encoding="utf-8"?><Relationships xmlns="http://schemas.openxmlformats.org/package/2006/relationships"><Relationship Type="http://schemas.openxmlformats.org/officeDocument/2006/relationships/theme" Target="/ppt/slideMasters/theme/theme3.xml" Id="R9feb11a5490f4fad" /><Relationship Type="http://schemas.openxmlformats.org/officeDocument/2006/relationships/slideLayout" Target="/ppt/slideLayouts/slideLayout14.xml" Id="Ra26c521367b94119" /><Relationship Type="http://schemas.openxmlformats.org/officeDocument/2006/relationships/slideLayout" Target="/ppt/slideLayouts/slideLayout15.xml" Id="R314196a34247461c" /><Relationship Type="http://schemas.openxmlformats.org/officeDocument/2006/relationships/slideLayout" Target="/ppt/slideLayouts/slideLayout16.xml" Id="R97d90f12c9c049ca" /><Relationship Type="http://schemas.openxmlformats.org/officeDocument/2006/relationships/slideLayout" Target="/ppt/slideLayouts/slideLayout17.xml" Id="R191abc0a023a42da" /></Relationships>
</file>

<file path=ppt/slideMasters/slideMaster1.xml><?xml version="1.0" encoding="utf-8"?>
<p:sldMaster xmlns:p="http://schemas.openxmlformats.org/presentationml/2006/main">
  <p:cSld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0D0E148A-F1CD-0C5A-623D-E33DA76E80F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1"/>
            <a:ext cx="9977120" cy="169068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/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249815d64c482f"/>
    <p:sldLayoutId xmlns:r="http://schemas.openxmlformats.org/officeDocument/2006/relationships" id="2147483650" r:id="R76819e5202394f8f"/>
    <p:sldLayoutId xmlns:r="http://schemas.openxmlformats.org/officeDocument/2006/relationships" id="2147483651" r:id="Re869cfc643f74d63"/>
    <p:sldLayoutId xmlns:r="http://schemas.openxmlformats.org/officeDocument/2006/relationships" id="2147483652" r:id="Rb6be1cd6b0174367"/>
    <p:sldLayoutId xmlns:r="http://schemas.openxmlformats.org/officeDocument/2006/relationships" id="2147483653" r:id="R88229ce48f3e4c17"/>
    <p:sldLayoutId xmlns:r="http://schemas.openxmlformats.org/officeDocument/2006/relationships" id="2147483654" r:id="R26fc37deedc04bb5"/>
    <p:sldLayoutId xmlns:r="http://schemas.openxmlformats.org/officeDocument/2006/relationships" id="2147483655" r:id="Re2bfc5a639e44314"/>
    <p:sldLayoutId xmlns:r="http://schemas.openxmlformats.org/officeDocument/2006/relationships" id="2147483656" r:id="R23c47f0eae4e4aed"/>
    <p:sldLayoutId xmlns:r="http://schemas.openxmlformats.org/officeDocument/2006/relationships" id="2147483657" r:id="Rd8bb51bd76394755"/>
    <p:sldLayoutId xmlns:r="http://schemas.openxmlformats.org/officeDocument/2006/relationships" id="2147483658" r:id="R74d1a5183c3a44ec"/>
    <p:sldLayoutId xmlns:r="http://schemas.openxmlformats.org/officeDocument/2006/relationships" id="2147483659" r:id="Ra2b8e54da4f449c5"/>
    <p:sldLayoutId xmlns:r="http://schemas.openxmlformats.org/officeDocument/2006/relationships" id="2147483660" r:id="Rb5896c7ccc144427"/>
    <p:sldLayoutId xmlns:r="http://schemas.openxmlformats.org/officeDocument/2006/relationships" id="2147483661" r:id="R43f132af82cb4c25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p="http://schemas.openxmlformats.org/presentationml/2006/main">
  <p:cSld>
    <p:bg>
      <p:bgRef idx="1003">
        <a:schemeClr xmlns:a="http://schemas.openxmlformats.org/drawingml/2006/main" val="bg2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xmlns:r="http://schemas.openxmlformats.org/officeDocument/2006/relationships" id="2147483663" r:id="Ra26c521367b94119"/>
    <p:sldLayoutId xmlns:r="http://schemas.openxmlformats.org/officeDocument/2006/relationships" id="2147483664" r:id="R314196a34247461c"/>
    <p:sldLayoutId xmlns:r="http://schemas.openxmlformats.org/officeDocument/2006/relationships" id="2147483665" r:id="R97d90f12c9c049ca"/>
    <p:sldLayoutId xmlns:r="http://schemas.openxmlformats.org/officeDocument/2006/relationships" id="2147483666" r:id="R191abc0a023a42da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bg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bg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Masters/theme/theme3.xml><?xml version="1.0" encoding="utf-8"?>
<a:theme xmlns:a="http://schemas.openxmlformats.org/drawingml/2006/main" name="3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2eef3124444629" /><Relationship Type="http://schemas.openxmlformats.org/officeDocument/2006/relationships/notesSlide" Target="/ppt/notesSlides/notesSlide1.xml" Id="R4b140b4dfc82471c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894b2b9461db4132" /><Relationship Type="http://schemas.openxmlformats.org/officeDocument/2006/relationships/notesSlide" Target="/ppt/notesSlides/notesSlide10.xml" Id="R2a0e87de3f7b4949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f6c15506d52b44d8" /><Relationship Type="http://schemas.openxmlformats.org/officeDocument/2006/relationships/hyperlink" Target="https://www.eduqas.co.uk/media/w42hvhgp/eduqas-gcse-rs-spec-full-from-2016-e-1109.pdf" TargetMode="External" Id="Re2cda2a3779843e6" /><Relationship Type="http://schemas.openxmlformats.org/officeDocument/2006/relationships/hyperlink" Target="https://www.biblegateway.com/versions/New-Revised-Standard-Version-Updated-Edition-NRSVue-Bible/" TargetMode="External" Id="Ra37d24b02c92470a" /><Relationship Type="http://schemas.openxmlformats.org/officeDocument/2006/relationships/hyperlink" Target="https://www.biblegateway.com/versions/New-Revised-Standard-Version-Updated-Edition-NRSVue-Bible/" TargetMode="External" Id="R793a610df00e48e2" /><Relationship Type="http://schemas.openxmlformats.org/officeDocument/2006/relationships/hyperlink" Target="https://www.biblegateway.com/versions/New-Revised-Standard-Version-Updated-Edition-NRSVue-Bible/" TargetMode="External" Id="R612bf6343b16450f" /><Relationship Type="http://schemas.openxmlformats.org/officeDocument/2006/relationships/notesSlide" Target="/ppt/notesSlides/notesSlide11.xml" Id="Rc179848304764d16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3e11c1af7b4a4be5" /><Relationship Type="http://schemas.openxmlformats.org/officeDocument/2006/relationships/hyperlink" Target="https://suttacentral.net/dhp157-174/en/feldmeier" TargetMode="External" Id="Rebb74d22ed824634" /><Relationship Type="http://schemas.openxmlformats.org/officeDocument/2006/relationships/hyperlink" Target="https://suttacentral.net/dhp129-145/en/feldmeier" TargetMode="External" Id="R44e9ce7a3fa54295" /><Relationship Type="http://schemas.openxmlformats.org/officeDocument/2006/relationships/hyperlink" Target="https://suttacentral.net/dhp1-20/en/feldmeier" TargetMode="External" Id="R689f5ea193b043b9" /><Relationship Type="http://schemas.openxmlformats.org/officeDocument/2006/relationships/hyperlink" Target="https://suttacentral.net/dhp273-289/en/feldmeier" TargetMode="External" Id="Rcd9d197ec9894e09" /><Relationship Type="http://schemas.openxmlformats.org/officeDocument/2006/relationships/hyperlink" Target="https://kinginstitute.stanford.edu/montgomery-bus-boycott" TargetMode="External" Id="R32c0d20c65b944a7" /><Relationship Type="http://schemas.openxmlformats.org/officeDocument/2006/relationships/notesSlide" Target="/ppt/notesSlides/notesSlide12.xml" Id="R054d250c47044f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2066f09703724e63" /><Relationship Type="http://schemas.openxmlformats.org/officeDocument/2006/relationships/notesSlide" Target="/ppt/notesSlides/notesSlide2.xml" Id="R3312819e4c6b4b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5.xml" Id="Rf021aef365914f83" /><Relationship Type="http://schemas.openxmlformats.org/officeDocument/2006/relationships/notesSlide" Target="/ppt/notesSlides/notesSlide3.xml" Id="R914bc03b950443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6.xml" Id="R382482d675c94d51" /><Relationship Type="http://schemas.openxmlformats.org/officeDocument/2006/relationships/notesSlide" Target="/ppt/notesSlides/notesSlide4.xml" Id="Rd4fe00212e374b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4.xml" Id="Rb8594bb9527d430a" /><Relationship Type="http://schemas.openxmlformats.org/officeDocument/2006/relationships/notesSlide" Target="/ppt/notesSlides/notesSlide5.xml" Id="R4e75f61032ff4f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5.xml" Id="R3c9f8158e0674732" /><Relationship Type="http://schemas.openxmlformats.org/officeDocument/2006/relationships/notesSlide" Target="/ppt/notesSlides/notesSlide6.xml" Id="R5f29acb401eb44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6.xml" Id="R0dee6aede9794641" /><Relationship Type="http://schemas.openxmlformats.org/officeDocument/2006/relationships/notesSlide" Target="/ppt/notesSlides/notesSlide7.xml" Id="Rcfb721bfe2134f04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6ad53f18681f43fa" /><Relationship Type="http://schemas.openxmlformats.org/officeDocument/2006/relationships/notesSlide" Target="/ppt/notesSlides/notesSlide8.xml" Id="R5695561321e940d7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4.xml" Id="R99d42046c14643c3" /><Relationship Type="http://schemas.openxmlformats.org/officeDocument/2006/relationships/notesSlide" Target="/ppt/notesSlides/notesSlide9.xml" Id="R1e97c8959415478f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itle Image Placeholder">
            <a:extLst xmlns:a="http://schemas.openxmlformats.org/drawingml/2006/main">
              <a:ext uri="{FF2B5EF4-FFF2-40B4-BE49-F238E27FC236}">
                <a16:creationId xmlns:a16="http://schemas.microsoft.com/office/drawing/2014/main" id="{5F9C304C-759C-4F2D-92A7-EB68D1BF39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266700" tIns="247650" rIns="266700" bIns="24765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IMAGE PLACEHOLDER — USER TO REPLACE
Full-bleed revision image · crop to fill</a:t>
            </a:r>
          </a:p>
        </p:txBody>
      </p:sp>
      <p:sp>
        <p:nvSpPr>
          <p:cNvPr id="13" name="Legacy Template Gradient Overlay">
            <a:extLst xmlns:a="http://schemas.openxmlformats.org/drawingml/2006/main">
              <a:ext uri="{FF2B5EF4-FFF2-40B4-BE49-F238E27FC236}">
                <a16:creationId xmlns:a16="http://schemas.microsoft.com/office/drawing/2014/main" id="{A58124D4-3F42-45A5-9012-2480DD1605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73737">
                  <a:alpha val="40000"/>
                </a:srgbClr>
              </a:gs>
              <a:gs pos="50000">
                <a:srgbClr val="343434">
                  <a:alpha val="57000"/>
                </a:srgbClr>
              </a:gs>
              <a:gs pos="100000">
                <a:srgbClr val="292929">
                  <a:alpha val="76000"/>
                </a:srgbClr>
              </a:gs>
            </a:gsLst>
            <a:lin ang="27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2F080A9-C9E9-813D-180B-FD1F6706DD0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57200" y="1123950"/>
            <a:ext cx="11277600" cy="232410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Independent
Revision Plan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1B05C82C-9950-480D-F529-EB749EC94913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3476625"/>
            <a:ext cx="9144000" cy="104775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5"/>
          <a:fontRef xmlns:a="http://schemas.openxmlformats.org/drawingml/2006/main" idx="major"/>
        </p:style>
        <p:txBody>
          <a:bodyPr xmlns:a="http://schemas.openxmlformats.org/drawingml/2006/main" lIns="95250" tIns="0" rIns="9525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rPr>
              <a:t>What will you revise, test and revisit?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668112B-1D9D-6B32-A7C6-FC87F53BEE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D2D0CB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78288A9-105B-4A33-8185-29E58726A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C5A84E"/>
                </a:solidFill>
              </a:defRPr>
            </a:pP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C5A84E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9" name="Guide Pill GCSE">
            <a:extLst xmlns:a="http://schemas.openxmlformats.org/drawingml/2006/main">
              <a:ext uri="{FF2B5EF4-FFF2-40B4-BE49-F238E27FC236}">
                <a16:creationId xmlns:a16="http://schemas.microsoft.com/office/drawing/2014/main" id="{0BE9E06E-CFBD-440D-AE9B-874AC6B00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6419850"/>
            <a:ext cx="7429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F245F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GCSE</a:t>
            </a:r>
          </a:p>
        </p:txBody>
      </p:sp>
      <p:sp>
        <p:nvSpPr>
          <p:cNvPr id="10" name="Guide Pill UNIT NAME">
            <a:extLst xmlns:a="http://schemas.openxmlformats.org/drawingml/2006/main">
              <a:ext uri="{FF2B5EF4-FFF2-40B4-BE49-F238E27FC236}">
                <a16:creationId xmlns:a16="http://schemas.microsoft.com/office/drawing/2014/main" id="{F8A7B39C-86BB-492A-B87D-C7D8EEF12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419850"/>
            <a:ext cx="1381125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C3F8C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FULL COURSE</a:t>
            </a:r>
          </a:p>
        </p:txBody>
      </p:sp>
      <p:sp>
        <p:nvSpPr>
          <p:cNvPr id="11" name="Guide Pill LESSON X">
            <a:extLst xmlns:a="http://schemas.openxmlformats.org/drawingml/2006/main">
              <a:ext uri="{FF2B5EF4-FFF2-40B4-BE49-F238E27FC236}">
                <a16:creationId xmlns:a16="http://schemas.microsoft.com/office/drawing/2014/main" id="{2712EAE1-FED1-4153-AFDF-2C396FDE8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24125" y="6419850"/>
            <a:ext cx="12573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D6385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REVISION 1</a:t>
            </a:r>
          </a:p>
        </p:txBody>
      </p:sp>
    </p:spTree>
    <p:extLst>
      <p:ext uri="{BB962C8B-B14F-4D97-AF65-F5344CB8AC3E}">
        <p14:creationId xmlns:p14="http://schemas.microsoft.com/office/powerpoint/2010/main" val="232687300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Materials &amp; Resources</a:t>
            </a: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FULL COURSE  |  REVISION 1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9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3812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Materials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Exercise books and highlighters [Slides 2–9]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Existing revision guide or knowledge organiser, if used [Selected tasks]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User-selected images for labelled frames [Title; selected slides]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4765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Resources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Route A specification [Throughout]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Retrieval, synoptic, technique and repair activity bank [Slides 2–9]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Pupil-visible revision question bank [Technique slides]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Named quotation and case-study source register [Selected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User-owned image placeholders [Title and labelled visual frames]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4927F-9C17-49E5-BC75-3C9569AE9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4B458C72-57C2-B001-9B0E-65D427370F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FULL COURSE  |  REVISION 1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2A0F6CD9-3AEB-2027-F36D-FDD3B341924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10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559305D-AAF4-EE4D-377A-6BE7C5F5D10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References 1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070261-3490-4B34-A89E-04C23482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Content Guide Panel 22">
            <a:extLst xmlns:a="http://schemas.openxmlformats.org/drawingml/2006/main">
              <a:ext uri="{FF2B5EF4-FFF2-40B4-BE49-F238E27FC236}">
                <a16:creationId xmlns:a16="http://schemas.microsoft.com/office/drawing/2014/main" id="{70C6C05D-947B-495E-AF60-B6017CB9A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5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e2cda2a3779843e6"/>
              </a:rPr>
              <a:t>GCSE Religious Studies Route A</a:t>
            </a:r>
            <a:r>
              <a:t>. Version 4, 2025. [Throughout]</a:t>
            </a:r>
          </a:p>
          <a:p xmlns:a="http://schemas.openxmlformats.org/drawingml/2006/main">
            <a:pPr marL="0" indent="0" algn="l">
              <a:spcAft>
                <a:spcPts val="5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Bibby Philosophy. GCSE revision activity and pupil-visible question banks. 2026. [Slides 2–9]</a:t>
            </a:r>
          </a:p>
          <a:p xmlns:a="http://schemas.openxmlformats.org/drawingml/2006/main">
            <a:pPr marL="0" indent="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Bible Gateway.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a37d24b02c92470a"/>
              </a:rPr>
              <a:t>John 11:25</a:t>
            </a:r>
            <a:r>
              <a:t>;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793a610df00e48e2"/>
              </a:rPr>
              <a:t>Genesis 2:24</a:t>
            </a:r>
            <a:r>
              <a:t>;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612bf6343b16450f"/>
              </a:rPr>
              <a:t>Deuteronomy 6:4</a:t>
            </a:r>
            <a:r>
              <a:t>. [Selected evidence slides]</a:t>
            </a:r>
          </a:p>
        </p:txBody>
      </p:sp>
    </p:spTree>
    <p:extLst>
      <p:ext uri="{BB962C8B-B14F-4D97-AF65-F5344CB8AC3E}">
        <p14:creationId xmlns:p14="http://schemas.microsoft.com/office/powerpoint/2010/main" val="69566582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4B458C72-57C2-B001-9B0E-65D427370F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FULL COURSE  |  REVISION 1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2A0F6CD9-3AEB-2027-F36D-FDD3B341924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11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559305D-AAF4-EE4D-377A-6BE7C5F5D10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References 2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070261-3490-4B34-A89E-04C23482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Content Guide Panel 22">
            <a:extLst xmlns:a="http://schemas.openxmlformats.org/drawingml/2006/main">
              <a:ext uri="{FF2B5EF4-FFF2-40B4-BE49-F238E27FC236}">
                <a16:creationId xmlns:a16="http://schemas.microsoft.com/office/drawing/2014/main" id="{70C6C05D-947B-495E-AF60-B6017CB9A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5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SuttaCentral.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ebb74d22ed824634"/>
              </a:rPr>
              <a:t>Dhammapada 165</a:t>
            </a:r>
            <a:r>
              <a:t>;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44e9ce7a3fa54295"/>
              </a:rPr>
              <a:t>Dhammapada 129</a:t>
            </a:r>
            <a:r>
              <a:t>;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689f5ea193b043b9"/>
              </a:rPr>
              <a:t>Dhammapada 5</a:t>
            </a:r>
            <a:r>
              <a:t>;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cd9d197ec9894e09"/>
              </a:rPr>
              <a:t>Dhammapada 277</a:t>
            </a:r>
            <a:r>
              <a:t>. [Selected evidence slides]</a:t>
            </a:r>
          </a:p>
          <a:p xmlns:a="http://schemas.openxmlformats.org/drawingml/2006/main">
            <a:pPr marL="0" indent="0" algn="l">
              <a:spcAft>
                <a:spcPts val="5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The Martin Luther King, Jr. Research and Education Institute, Stanford University.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32c0d20c65b944a7"/>
              </a:rPr>
              <a:t>Montgomery Bus Boycott</a:t>
            </a:r>
            <a:r>
              <a:t>. [Selected evidence slides]</a:t>
            </a:r>
          </a:p>
          <a:p xmlns:a="http://schemas.openxmlformats.org/drawingml/2006/main">
            <a:pPr marL="0" indent="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Images: user-owned placeholders; final assets and licences to be supplied. [Title; labelled visual frames]</a:t>
            </a:r>
          </a:p>
        </p:txBody>
      </p:sp>
    </p:spTree>
    <p:extLst>
      <p:ext uri="{BB962C8B-B14F-4D97-AF65-F5344CB8AC3E}">
        <p14:creationId xmlns:p14="http://schemas.microsoft.com/office/powerpoint/2010/main" val="6956658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Audit the Course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FULL COURSE  |  REVISION 1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1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1825657"/>
            <a:ext cx="2743200" cy="1962043"/>
          </a:xfrm>
          <a:prstGeom xmlns:a="http://schemas.openxmlformats.org/drawingml/2006/main" prst="roundRect">
            <a:avLst>
              <a:gd name="adj" fmla="val 9756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Course Areas: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373059"/>
            <a:ext cx="5596604" cy="1676400"/>
          </a:xfrm>
          <a:prstGeom xmlns:a="http://schemas.openxmlformats.org/drawingml/2006/main" prst="roundRect">
            <a:avLst>
              <a:gd name="adj" fmla="val 17045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Christian beliefs and practices</a:t>
            </a:r>
          </a:p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Buddhist beliefs and practices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Component 1 themes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1849088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1: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Rate</a:t>
            </a:r>
            <a:r>
              <a:t> each course area red, amber or green.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Give</a:t>
            </a:r>
            <a:r>
              <a:t> one piece of evidence for each rating.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Choose</a:t>
            </a:r>
            <a:r>
              <a:t> the highest-priority area.</a:t>
            </a:r>
          </a:p>
        </p:txBody>
      </p:sp>
      <p:sp>
        <p:nvSpPr>
          <p:cNvPr id="17" name="Image Placeholder - Judgement and Afterlife symbolic or source-linked image · crop to fill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483197"/>
            <a:ext cx="5596604" cy="2708053"/>
          </a:xfrm>
          <a:prstGeom xmlns:a="http://schemas.openxmlformats.org/drawingml/2006/main" prst="roundRect">
            <a:avLst>
              <a:gd name="adj" fmla="val 10552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7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Judgement and Afterlife symbolic or source-linked image · crop to fill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C7000FFC-9F21-4138-8C8B-47F56A18E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601A6148-BCE3-61B5-B0F9-CBDA33CBDF4A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Locate the Gaps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D77AC98E-1408-EC90-588A-2CEC32CF4761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CA244C0E-51F6-2946-105A-A96EA557E60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FULL COURSE  |  REVISION 1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BE9CD84-3DA2-2B35-D1B7-9080C795A4C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2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B56FA9A2-96BA-5EB5-EB2D-BC26FFB2E6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1849088" cy="1950160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2: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1DB9AB9D-F4DB-EFF5-AA48-3A40694191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Sort</a:t>
            </a:r>
            <a:r>
              <a:t> your gaps into the four categories.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Name</a:t>
            </a:r>
            <a:r>
              <a:t> one example in each used category.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Select</a:t>
            </a:r>
            <a:r>
              <a:t> the gap with the biggest mark impact.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F1B37368-D06E-08BB-7D0E-E69EC4D4AE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900773"/>
            <a:ext cx="30861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AB73D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Gap Categories: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C77782C5-EDB4-E6DD-CE9F-993E654C78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448175"/>
            <a:ext cx="5596604" cy="1743075"/>
          </a:xfrm>
          <a:prstGeom xmlns:a="http://schemas.openxmlformats.org/drawingml/2006/main" prst="roundRect">
            <a:avLst>
              <a:gd name="adj" fmla="val 16393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Knowledge</a:t>
            </a:r>
          </a:p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Evidence</a:t>
            </a:r>
          </a:p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Application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Answer technique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57DEDA0-5638-4F5B-9189-8904271818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Compassion and Karma symbolic or source-linked image · crop to fill">
            <a:extLst xmlns:a="http://schemas.openxmlformats.org/drawingml/2006/main">
              <a:ext uri="{FF2B5EF4-FFF2-40B4-BE49-F238E27FC236}">
                <a16:creationId xmlns:a16="http://schemas.microsoft.com/office/drawing/2014/main" id="{2CB88B94-1233-44F4-90E2-10C5F1042D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Compassion and Karma symbolic or source-linked image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103553393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5F9D0762-525F-CE9B-7DB3-AE7F00CC671A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Choose the Right Method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1BDC68FD-A3A2-EE15-66C4-E0D5562E598E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C2542C46-2CC9-9A66-F280-5ABCF8E28B7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FULL COURSE  |  REVISION 1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A0603BB5-0511-312F-37D4-A0F89AA26D0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3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9222A7DD-9EE1-8236-39CC-1D8708B74D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1825657"/>
            <a:ext cx="2743200" cy="1957354"/>
          </a:xfrm>
          <a:prstGeom xmlns:a="http://schemas.openxmlformats.org/drawingml/2006/main" prst="roundRect">
            <a:avLst>
              <a:gd name="adj" fmla="val 9756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Method Match: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093927F-F718-A882-6D1E-DEDBC97BC7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373059"/>
            <a:ext cx="5596604" cy="2038350"/>
          </a:xfrm>
          <a:prstGeom xmlns:a="http://schemas.openxmlformats.org/drawingml/2006/main" prst="roundRect">
            <a:avLst>
              <a:gd name="adj" fmla="val 1401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Flashcards = precise recall</a:t>
            </a:r>
          </a:p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Blurting = connected recall</a:t>
            </a:r>
          </a:p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Practice = application and technique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Repair log = misconceptions</a:t>
            </a:r>
          </a:p>
        </p:txBody>
      </p:sp>
      <p:sp>
        <p:nvSpPr>
          <p:cNvPr id="14" name="Image Placeholder - Marriage symbolic or source-linked image · crop to fill">
            <a:extLst xmlns:a="http://schemas.openxmlformats.org/drawingml/2006/main">
              <a:ext uri="{FF2B5EF4-FFF2-40B4-BE49-F238E27FC236}">
                <a16:creationId xmlns:a16="http://schemas.microsoft.com/office/drawing/2014/main" id="{4AEFA955-709A-3366-A7D4-87C15BD7D9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483197"/>
            <a:ext cx="5596604" cy="2708053"/>
          </a:xfrm>
          <a:prstGeom xmlns:a="http://schemas.openxmlformats.org/drawingml/2006/main" prst="roundRect">
            <a:avLst>
              <a:gd name="adj" fmla="val 10552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7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Marriage symbolic or source-linked image · crop to fill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CB884A5B-AFA3-2DFE-7896-2BB5A93685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1849088" cy="1950160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3: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0FD20D0B-7D8E-F883-037A-FB021E719F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Match</a:t>
            </a:r>
            <a:r>
              <a:t> each gap to an effective method.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Reject</a:t>
            </a:r>
            <a:r>
              <a:t> one method that would create false confidence.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State</a:t>
            </a:r>
            <a:r>
              <a:t> how you will check success.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6B13A03-8880-47A5-A8BB-83F8A36970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1670581602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60692FCA-F821-B3E0-56E5-573A8841F2E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Build an Interleaved Cycle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99456C63-C337-9985-75B4-7A74C19ED2F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DC204900-C3CA-A384-202A-2573CF0694E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FULL COURSE  |  REVISION 1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397A036-439B-9BA5-8BD8-5FC6E670656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4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60B57EDC-85CB-0999-C87F-8062059DDD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1825657"/>
            <a:ext cx="1849088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4: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67D88D56-D310-D967-5D59-45948C113D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373059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Build</a:t>
            </a:r>
            <a:r>
              <a:t> a cycle containing at least three topics.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Space</a:t>
            </a:r>
            <a:r>
              <a:t> repeated topics across the cycle.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Include</a:t>
            </a:r>
            <a:r>
              <a:t> one synoptic connection task.</a:t>
            </a:r>
          </a:p>
        </p:txBody>
      </p:sp>
      <p:sp>
        <p:nvSpPr>
          <p:cNvPr id="20" name="Rectangle: Rounded Corners 19">
            <a:extLst xmlns:a="http://schemas.openxmlformats.org/drawingml/2006/main">
              <a:ext uri="{FF2B5EF4-FFF2-40B4-BE49-F238E27FC236}">
                <a16:creationId xmlns:a16="http://schemas.microsoft.com/office/drawing/2014/main" id="{B9F20BD9-46B6-AEBB-872C-36B88DAA16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3600450" cy="1957354"/>
          </a:xfrm>
          <a:prstGeom xmlns:a="http://schemas.openxmlformats.org/drawingml/2006/main" prst="roundRect">
            <a:avLst>
              <a:gd name="adj" fmla="val 9756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Interleaving Rule:</a:t>
            </a:r>
          </a:p>
        </p:txBody>
      </p:sp>
      <p:sp>
        <p:nvSpPr>
          <p:cNvPr id="21" name="Rectangle: Rounded Corners 20">
            <a:extLst xmlns:a="http://schemas.openxmlformats.org/drawingml/2006/main">
              <a:ext uri="{FF2B5EF4-FFF2-40B4-BE49-F238E27FC236}">
                <a16:creationId xmlns:a16="http://schemas.microsoft.com/office/drawing/2014/main" id="{6B927A18-F57D-6C0D-B025-F3F2BC8DA3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1676400"/>
          </a:xfrm>
          <a:prstGeom xmlns:a="http://schemas.openxmlformats.org/drawingml/2006/main" prst="roundRect">
            <a:avLst>
              <a:gd name="adj" fmla="val 17045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Mix topics deliberately.</a:t>
            </a:r>
          </a:p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Return after a delay.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Do not practise only favourites.</a:t>
            </a:r>
          </a:p>
        </p:txBody>
      </p:sp>
      <p:sp>
        <p:nvSpPr>
          <p:cNvPr id="22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69E5ED9-FA6D-4752-A049-1C6886C17A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23" name="Image Placeholder - Sanctity of Life symbolic or source-linked image · crop to fill">
            <a:extLst xmlns:a="http://schemas.openxmlformats.org/drawingml/2006/main">
              <a:ext uri="{FF2B5EF4-FFF2-40B4-BE49-F238E27FC236}">
                <a16:creationId xmlns:a16="http://schemas.microsoft.com/office/drawing/2014/main" id="{B567787A-6509-46A4-B7B7-3E26B99AD6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683097"/>
            <a:ext cx="5596604" cy="3508153"/>
          </a:xfrm>
          <a:prstGeom xmlns:a="http://schemas.openxmlformats.org/drawingml/2006/main" prst="roundRect">
            <a:avLst>
              <a:gd name="adj" fmla="val 8145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Sanctity of Life symbolic or source-linked image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3650996567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601A6148-BCE3-61B5-B0F9-CBDA33CBDF4A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Schedule the Retrieval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D77AC98E-1408-EC90-588A-2CEC32CF4761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CA244C0E-51F6-2946-105A-A96EA557E60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FULL COURSE  |  REVISION 1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BE9CD84-3DA2-2B35-D1B7-9080C795A4C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5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B56FA9A2-96BA-5EB5-EB2D-BC26FFB2E6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1849088" cy="1950160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5: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1DB9AB9D-F4DB-EFF5-AA48-3A40694191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Schedule</a:t>
            </a:r>
            <a:r>
              <a:t> short closed-book retrieval slots.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Add</a:t>
            </a:r>
            <a:r>
              <a:t> check-and-correct time after each slot.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Choose</a:t>
            </a:r>
            <a:r>
              <a:t> when each topic will be retested.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F1B37368-D06E-08BB-7D0E-E69EC4D4AE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900773"/>
            <a:ext cx="34290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Retrieval Rhythm: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C77782C5-EDB4-E6DD-CE9F-993E654C78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448175"/>
            <a:ext cx="5596604" cy="1743075"/>
          </a:xfrm>
          <a:prstGeom xmlns:a="http://schemas.openxmlformats.org/drawingml/2006/main" prst="roundRect">
            <a:avLst>
              <a:gd name="adj" fmla="val 16393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Attempt</a:t>
            </a:r>
          </a:p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Check</a:t>
            </a:r>
          </a:p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Correct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Retrieve again later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57DEDA0-5638-4F5B-9189-8904271818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Buddhism and Suffering symbolic or source-linked image · crop to fill">
            <a:extLst xmlns:a="http://schemas.openxmlformats.org/drawingml/2006/main">
              <a:ext uri="{FF2B5EF4-FFF2-40B4-BE49-F238E27FC236}">
                <a16:creationId xmlns:a16="http://schemas.microsoft.com/office/drawing/2014/main" id="{2CB88B94-1233-44F4-90E2-10C5F1042D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Buddhism and Suffering symbolic or source-linked image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103553393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5F9D0762-525F-CE9B-7DB3-AE7F00CC671A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Plan the Self-Testing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1BDC68FD-A3A2-EE15-66C4-E0D5562E598E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C2542C46-2CC9-9A66-F280-5ABCF8E28B7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FULL COURSE  |  REVISION 1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A0603BB5-0511-312F-37D4-A0F89AA26D0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6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9222A7DD-9EE1-8236-39CC-1D8708B74D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1825657"/>
            <a:ext cx="3771900" cy="1957354"/>
          </a:xfrm>
          <a:prstGeom xmlns:a="http://schemas.openxmlformats.org/drawingml/2006/main" prst="roundRect">
            <a:avLst>
              <a:gd name="adj" fmla="val 9756"/>
            </a:avLst>
          </a:prstGeom>
          <a:solidFill xmlns:a="http://schemas.openxmlformats.org/drawingml/2006/main">
            <a:srgbClr val="AB73D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Self-Test Standard: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093927F-F718-A882-6D1E-DEDBC97BC7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373059"/>
            <a:ext cx="5596604" cy="1743075"/>
          </a:xfrm>
          <a:prstGeom xmlns:a="http://schemas.openxmlformats.org/drawingml/2006/main" prst="roundRect">
            <a:avLst>
              <a:gd name="adj" fmla="val 16393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Closed book first</a:t>
            </a:r>
          </a:p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Visible correction</a:t>
            </a:r>
          </a:p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Specific score or criterion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Scheduled retest</a:t>
            </a:r>
          </a:p>
        </p:txBody>
      </p:sp>
      <p:sp>
        <p:nvSpPr>
          <p:cNvPr id="14" name="Image Placeholder - Montgomery Bus Boycott case-study image · user to supply and crop to fill">
            <a:extLst xmlns:a="http://schemas.openxmlformats.org/drawingml/2006/main">
              <a:ext uri="{FF2B5EF4-FFF2-40B4-BE49-F238E27FC236}">
                <a16:creationId xmlns:a16="http://schemas.microsoft.com/office/drawing/2014/main" id="{4AEFA955-709A-3366-A7D4-87C15BD7D9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483197"/>
            <a:ext cx="5596604" cy="2708053"/>
          </a:xfrm>
          <a:prstGeom xmlns:a="http://schemas.openxmlformats.org/drawingml/2006/main" prst="roundRect">
            <a:avLst>
              <a:gd name="adj" fmla="val 10552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7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Montgomery Bus Boycott case-study image · user to supply and crop to fill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CB884A5B-AFA3-2DFE-7896-2BB5A93685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1849088" cy="1950160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6: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0FD20D0B-7D8E-F883-037A-FB021E719F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Write</a:t>
            </a:r>
            <a:r>
              <a:t> a measurable self-test for each priority.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Set</a:t>
            </a:r>
            <a:r>
              <a:t> a realistic success threshold.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Plan</a:t>
            </a:r>
            <a:r>
              <a:t> what happens if the threshold is missed.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6B13A03-8880-47A5-A8BB-83F8A36970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1670581602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Create the Repair Loop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FULL COURSE  |  REVISION 1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7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1825657"/>
            <a:ext cx="2571750" cy="1962043"/>
          </a:xfrm>
          <a:prstGeom xmlns:a="http://schemas.openxmlformats.org/drawingml/2006/main" prst="roundRect">
            <a:avLst>
              <a:gd name="adj" fmla="val 9756"/>
            </a:avLst>
          </a:prstGeom>
          <a:solidFill xmlns:a="http://schemas.openxmlformats.org/drawingml/2006/main">
            <a:srgbClr val="AB73D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Repair Loop: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373059"/>
            <a:ext cx="5596604" cy="1743075"/>
          </a:xfrm>
          <a:prstGeom xmlns:a="http://schemas.openxmlformats.org/drawingml/2006/main" prst="roundRect">
            <a:avLst>
              <a:gd name="adj" fmla="val 16393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Spot the error</a:t>
            </a:r>
          </a:p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Write the correction</a:t>
            </a:r>
          </a:p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Explain the difference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Retest after a delay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1849088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7: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Add</a:t>
            </a:r>
            <a:r>
              <a:t> misconceptions and weak answers to a repair log.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Write</a:t>
            </a:r>
            <a:r>
              <a:t> the accurate replacement beside each one.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Schedule</a:t>
            </a:r>
            <a:r>
              <a:t> the delayed retest.</a:t>
            </a:r>
          </a:p>
        </p:txBody>
      </p:sp>
      <p:sp>
        <p:nvSpPr>
          <p:cNvPr id="17" name="Image Placeholder - Trinity and Unity symbolic or source-linked image · crop to fill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483197"/>
            <a:ext cx="5596604" cy="2708053"/>
          </a:xfrm>
          <a:prstGeom xmlns:a="http://schemas.openxmlformats.org/drawingml/2006/main" prst="roundRect">
            <a:avLst>
              <a:gd name="adj" fmla="val 10552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7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Trinity and Unity symbolic or source-linked image · crop to fill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8845392-54E3-4D2E-ADD9-B91F25720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9B62908A-A94F-BCF0-1082-D76A7E11E92D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Commit to the Plan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653691EF-F7E9-1A99-1ED5-F2A72A2CB7F6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FF5D160F-9AE9-9D3E-9C04-546A3AFD080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FULL COURSE  |  REVISION 1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511956F-6634-2761-94D3-0192A212453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8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8E65EE00-930C-C2D2-C594-891C216FDD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24003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AB73D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Plan Check: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37C9017-97E4-0DD0-171D-738A52BA56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1743075"/>
          </a:xfrm>
          <a:prstGeom xmlns:a="http://schemas.openxmlformats.org/drawingml/2006/main" prst="roundRect">
            <a:avLst>
              <a:gd name="adj" fmla="val 16393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Realistic</a:t>
            </a:r>
          </a:p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Interleaved</a:t>
            </a:r>
          </a:p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Retrieval-led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Includes repair and rest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752889F-CCD3-5DD5-B9FC-E1C2C19BBA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1825657"/>
            <a:ext cx="1849088" cy="1962043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8: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AC23E569-08F1-56DB-81F7-42CA797995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373059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Write</a:t>
            </a:r>
            <a:r>
              <a:t> your final one-week revision plan.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Check</a:t>
            </a:r>
            <a:r>
              <a:t> that it mixes knowledge, application and technique.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Commit</a:t>
            </a:r>
            <a:r>
              <a:t> to the first exact session.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0AF59F1-A925-40BF-BCED-9A072DA87D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Three Marks symbolic or source-linked image · crop to fill">
            <a:extLst xmlns:a="http://schemas.openxmlformats.org/drawingml/2006/main">
              <a:ext uri="{FF2B5EF4-FFF2-40B4-BE49-F238E27FC236}">
                <a16:creationId xmlns:a16="http://schemas.microsoft.com/office/drawing/2014/main" id="{92162352-036E-4E31-BC5B-3CBB4A1E9B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749772"/>
            <a:ext cx="5596604" cy="3441478"/>
          </a:xfrm>
          <a:prstGeom xmlns:a="http://schemas.openxmlformats.org/drawingml/2006/main" prst="roundRect">
            <a:avLst>
              <a:gd name="adj" fmla="val 830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Three Marks symbolic or source-linked image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1300898048"/>
      </p:ext>
    </p:extLst>
  </p:cSld>
</p:sld>
</file>

<file path=ppt/theme/theme1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2026-08-19T18:20:15.4430000Z</dcterms:created>
  <dcterms:modified xsi:type="dcterms:W3CDTF">2026-08-19T18:20:15.4430000Z</dcterms:modified>
</coreProperties>
</file>