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Masters/slideMaster2.xml" ContentType="application/vnd.openxmlformats-officedocument.presentationml.slideMaster+xml"/>
  <Override PartName="/ppt/slideMasters/theme/theme3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4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1035075f74934f91" /><Relationship Type="http://schemas.openxmlformats.org/officeDocument/2006/relationships/extended-properties" Target="/docProps/app.xml" Id="Rc7164ed239bb49e6" /><Relationship Type="http://schemas.openxmlformats.org/officeDocument/2006/relationships/officeDocument" Target="/ppt/presentation.xml" Id="Rb69eabf310874d9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5ae0586b1c4513"/>
    <p:sldMasterId xmlns:r="http://schemas.openxmlformats.org/officeDocument/2006/relationships" id="2147483662" r:id="Ra174059574164900"/>
  </p:sldMasterIdLst>
  <p:notesMasterIdLst>
    <p:notesMasterId xmlns:r="http://schemas.openxmlformats.org/officeDocument/2006/relationships" r:id="R9d98f210f8514689"/>
  </p:notesMasterIdLst>
  <p:sldIdLst>
    <p:sldId xmlns:r="http://schemas.openxmlformats.org/officeDocument/2006/relationships" id="256" r:id="R29b9ad9930cb477a"/>
    <p:sldId xmlns:r="http://schemas.openxmlformats.org/officeDocument/2006/relationships" id="257" r:id="R1924a0a7332c49f6"/>
    <p:sldId xmlns:r="http://schemas.openxmlformats.org/officeDocument/2006/relationships" id="258" r:id="Rcf0131d684c64799"/>
    <p:sldId xmlns:r="http://schemas.openxmlformats.org/officeDocument/2006/relationships" id="259" r:id="R2f2d2fa41dcb4605"/>
    <p:sldId xmlns:r="http://schemas.openxmlformats.org/officeDocument/2006/relationships" id="260" r:id="R3652eba2b34349f2"/>
    <p:sldId xmlns:r="http://schemas.openxmlformats.org/officeDocument/2006/relationships" id="261" r:id="R8f1cf2eed1034ffa"/>
    <p:sldId xmlns:r="http://schemas.openxmlformats.org/officeDocument/2006/relationships" id="262" r:id="R1309513f567e458a"/>
    <p:sldId xmlns:r="http://schemas.openxmlformats.org/officeDocument/2006/relationships" id="263" r:id="Rb2b91512c2db4fa0"/>
    <p:sldId xmlns:r="http://schemas.openxmlformats.org/officeDocument/2006/relationships" id="264" r:id="R037d1393e7e3475f"/>
    <p:sldId xmlns:r="http://schemas.openxmlformats.org/officeDocument/2006/relationships" id="265" r:id="R5fd9094c92b046b5"/>
    <p:sldId xmlns:r="http://schemas.openxmlformats.org/officeDocument/2006/relationships" id="266" r:id="R9ccf70916adb4b7f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>
  <p:slideViewPr>
    <p:cSldViewPr snapToGrid="0">
      <p:cViewPr>
        <p:scale>
          <a:sx xmlns:a="http://schemas.openxmlformats.org/drawingml/2006/main" n="1" d="1"/>
          <a:sy xmlns:a="http://schemas.openxmlformats.org/drawingml/2006/main" n="1" d="1"/>
        </p:scale>
        <p:origin x="0" y="0"/>
      </p:cViewPr>
      <p:guideLst/>
    </p:cSldViewPr>
  </p:slide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71c6c89f3ef94a02" /><Relationship Type="http://schemas.openxmlformats.org/officeDocument/2006/relationships/slideMaster" Target="/ppt/slideMasters/slideMaster1.xml" Id="R645ae0586b1c4513" /><Relationship Type="http://schemas.openxmlformats.org/officeDocument/2006/relationships/slideMaster" Target="/ppt/slideMasters/slideMaster2.xml" Id="Ra174059574164900" /><Relationship Type="http://schemas.openxmlformats.org/officeDocument/2006/relationships/notesMaster" Target="/ppt/notesMasters/notesMaster1.xml" Id="R9d98f210f8514689" /><Relationship Type="http://schemas.openxmlformats.org/officeDocument/2006/relationships/presProps" Target="/ppt/presProps.xml" Id="Ref481715aeb747ba" /><Relationship Type="http://schemas.openxmlformats.org/officeDocument/2006/relationships/viewProps" Target="/ppt/viewProps.xml" Id="Rf2f9129968cf409f" /><Relationship Type="http://schemas.openxmlformats.org/officeDocument/2006/relationships/tableStyles" Target="/ppt/tableStyles.xml" Id="Rd4918120f4e34aa9" /><Relationship Type="http://schemas.openxmlformats.org/officeDocument/2006/relationships/slide" Target="/ppt/slides/slide1.xml" Id="R29b9ad9930cb477a" /><Relationship Type="http://schemas.openxmlformats.org/officeDocument/2006/relationships/slide" Target="/ppt/slides/slide2.xml" Id="R1924a0a7332c49f6" /><Relationship Type="http://schemas.openxmlformats.org/officeDocument/2006/relationships/slide" Target="/ppt/slides/slide3.xml" Id="Rcf0131d684c64799" /><Relationship Type="http://schemas.openxmlformats.org/officeDocument/2006/relationships/slide" Target="/ppt/slides/slide4.xml" Id="R2f2d2fa41dcb4605" /><Relationship Type="http://schemas.openxmlformats.org/officeDocument/2006/relationships/slide" Target="/ppt/slides/slide5.xml" Id="R3652eba2b34349f2" /><Relationship Type="http://schemas.openxmlformats.org/officeDocument/2006/relationships/slide" Target="/ppt/slides/slide6.xml" Id="R8f1cf2eed1034ffa" /><Relationship Type="http://schemas.openxmlformats.org/officeDocument/2006/relationships/slide" Target="/ppt/slides/slide7.xml" Id="R1309513f567e458a" /><Relationship Type="http://schemas.openxmlformats.org/officeDocument/2006/relationships/slide" Target="/ppt/slides/slide8.xml" Id="Rb2b91512c2db4fa0" /><Relationship Type="http://schemas.openxmlformats.org/officeDocument/2006/relationships/slide" Target="/ppt/slides/slide9.xml" Id="R037d1393e7e3475f" /><Relationship Type="http://schemas.openxmlformats.org/officeDocument/2006/relationships/slide" Target="/ppt/slides/slide10.xml" Id="R5fd9094c92b046b5" /><Relationship Type="http://schemas.openxmlformats.org/officeDocument/2006/relationships/slide" Target="/ppt/slides/slide11.xml" Id="R9ccf70916adb4b7f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4.xml" Id="R1ad1cc1a6fbb4738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4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625f56ba6bfb499d" /><Relationship Type="http://schemas.openxmlformats.org/officeDocument/2006/relationships/notesMaster" Target="/ppt/notesMasters/notesMaster1.xml" Id="Rc323b4b3b96a4c5d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d859ab01ae87436f" /><Relationship Type="http://schemas.openxmlformats.org/officeDocument/2006/relationships/notesMaster" Target="/ppt/notesMasters/notesMaster1.xml" Id="R744b73f85b344413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2ef4876a720a453c" /><Relationship Type="http://schemas.openxmlformats.org/officeDocument/2006/relationships/notesMaster" Target="/ppt/notesMasters/notesMaster1.xml" Id="R6ed38b0cfb1e4042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a4c19ede7e9246c3" /><Relationship Type="http://schemas.openxmlformats.org/officeDocument/2006/relationships/notesMaster" Target="/ppt/notesMasters/notesMaster1.xml" Id="R752c33db0f94475d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73ba896482b844db" /><Relationship Type="http://schemas.openxmlformats.org/officeDocument/2006/relationships/notesMaster" Target="/ppt/notesMasters/notesMaster1.xml" Id="R5e80b5db3f274c01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1d06ab1e718f4fdd" /><Relationship Type="http://schemas.openxmlformats.org/officeDocument/2006/relationships/notesMaster" Target="/ppt/notesMasters/notesMaster1.xml" Id="R867690272401490d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355d0ca6dc094630" /><Relationship Type="http://schemas.openxmlformats.org/officeDocument/2006/relationships/notesMaster" Target="/ppt/notesMasters/notesMaster1.xml" Id="Re383fd5842eb4399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eece29575bce4e33" /><Relationship Type="http://schemas.openxmlformats.org/officeDocument/2006/relationships/notesMaster" Target="/ppt/notesMasters/notesMaster1.xml" Id="R2aec51dec1a44105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0c551fc4103c4d1c" /><Relationship Type="http://schemas.openxmlformats.org/officeDocument/2006/relationships/notesMaster" Target="/ppt/notesMasters/notesMaster1.xml" Id="R171dce877d7b42be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9106adaad4734440" /><Relationship Type="http://schemas.openxmlformats.org/officeDocument/2006/relationships/notesMaster" Target="/ppt/notesMasters/notesMaster1.xml" Id="R92224f1c015c43a8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4278d7d85e7f4f45" /><Relationship Type="http://schemas.openxmlformats.org/officeDocument/2006/relationships/notesMaster" Target="/ppt/notesMasters/notesMaster1.xml" Id="R078b6d35bece49c7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https://amaravati.org/visiting/</a:t>
            </a:r>
          </a:p>
          <a:p xmlns:a="http://schemas.openxmlformats.org/drawingml/2006/main">
            <a:r>
              <a:t>- https://cdn.amaravati.org/wp-content/uploads/2014/09/Rituals-and-Observances-Ajahn-Sucitto-and-Candasiri.pdf</a:t>
            </a:r>
          </a:p>
          <a:p xmlns:a="http://schemas.openxmlformats.org/drawingml/2006/main">
            <a:r>
              <a:t>- https://www.londonbuddhistvihara.org/teachings/buddhist-practices/</a:t>
            </a:r>
          </a:p>
          <a:p xmlns:a="http://schemas.openxmlformats.org/drawingml/2006/main">
            <a:r>
              <a:t>- User-owned title-image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https://amaravati.org/visiting/</a:t>
            </a:r>
          </a:p>
          <a:p xmlns:a="http://schemas.openxmlformats.org/drawingml/2006/main">
            <a:r>
              <a:t>- https://cdn.amaravati.org/wp-content/uploads/2014/09/Rituals-and-Observances-Ajahn-Sucitto-and-Candasiri.pdf</a:t>
            </a:r>
          </a:p>
          <a:p xmlns:a="http://schemas.openxmlformats.org/drawingml/2006/main">
            <a:r>
              <a:t>- https://www.londonbuddhistvihara.org/teachings/buddhist-practices/</a:t>
            </a:r>
          </a:p>
          <a:p xmlns:a="http://schemas.openxmlformats.org/drawingml/2006/main">
            <a:r>
              <a:t>- User-owned image placeholders; no external image assets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https://amaravati.org/visiting/</a:t>
            </a:r>
          </a:p>
          <a:p xmlns:a="http://schemas.openxmlformats.org/drawingml/2006/main">
            <a:r>
              <a:t>- https://cdn.amaravati.org/wp-content/uploads/2014/09/Rituals-and-Observances-Ajahn-Sucitto-and-Candasiri.pdf</a:t>
            </a:r>
          </a:p>
          <a:p xmlns:a="http://schemas.openxmlformats.org/drawingml/2006/main">
            <a:r>
              <a:t>- https://www.londonbuddhistvihara.org/teachings/buddhist-practices/</a:t>
            </a:r>
          </a:p>
          <a:p xmlns:a="http://schemas.openxmlformats.org/drawingml/2006/main">
            <a:r>
              <a:t>- C:\Users\lroox\OneDrive\Documents\ChatGPT\The great GCSE rebuild\workstreams\wp01-specification\coverage-ledger.json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https://amaravati.org/visiting/</a:t>
            </a:r>
          </a:p>
          <a:p xmlns:a="http://schemas.openxmlformats.org/drawingml/2006/main">
            <a:r>
              <a:t>- https://cdn.amaravati.org/wp-content/uploads/2014/09/Rituals-and-Observances-Ajahn-Sucitto-and-Candasiri.pdf</a:t>
            </a:r>
          </a:p>
          <a:p xmlns:a="http://schemas.openxmlformats.org/drawingml/2006/main">
            <a:r>
              <a:t>- https://www.londonbuddhistvihara.org/teachings/buddhist-practices/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https://amaravati.org/visiting/</a:t>
            </a:r>
          </a:p>
          <a:p xmlns:a="http://schemas.openxmlformats.org/drawingml/2006/main">
            <a:r>
              <a:t>- https://cdn.amaravati.org/wp-content/uploads/2014/09/Rituals-and-Observances-Ajahn-Sucitto-and-Candasiri.pdf</a:t>
            </a:r>
          </a:p>
          <a:p xmlns:a="http://schemas.openxmlformats.org/drawingml/2006/main">
            <a:r>
              <a:t>- https://www.londonbuddhistvihara.org/teachings/buddhist-practices/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https://amaravati.org/visiting/</a:t>
            </a:r>
          </a:p>
          <a:p xmlns:a="http://schemas.openxmlformats.org/drawingml/2006/main">
            <a:r>
              <a:t>- https://cdn.amaravati.org/wp-content/uploads/2014/09/Rituals-and-Observances-Ajahn-Sucitto-and-Candasiri.pdf</a:t>
            </a:r>
          </a:p>
          <a:p xmlns:a="http://schemas.openxmlformats.org/drawingml/2006/main">
            <a:r>
              <a:t>- https://www.londonbuddhistvihara.org/teachings/buddhist-practices/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https://amaravati.org/visiting/</a:t>
            </a:r>
          </a:p>
          <a:p xmlns:a="http://schemas.openxmlformats.org/drawingml/2006/main">
            <a:r>
              <a:t>- https://cdn.amaravati.org/wp-content/uploads/2014/09/Rituals-and-Observances-Ajahn-Sucitto-and-Candasiri.pdf</a:t>
            </a:r>
          </a:p>
          <a:p xmlns:a="http://schemas.openxmlformats.org/drawingml/2006/main">
            <a:r>
              <a:t>- https://www.londonbuddhistvihara.org/teachings/buddhist-practices/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https://amaravati.org/visiting/</a:t>
            </a:r>
          </a:p>
          <a:p xmlns:a="http://schemas.openxmlformats.org/drawingml/2006/main">
            <a:r>
              <a:t>- https://cdn.amaravati.org/wp-content/uploads/2014/09/Rituals-and-Observances-Ajahn-Sucitto-and-Candasiri.pdf</a:t>
            </a:r>
          </a:p>
          <a:p xmlns:a="http://schemas.openxmlformats.org/drawingml/2006/main">
            <a:r>
              <a:t>- https://www.londonbuddhistvihara.org/teachings/buddhist-practices/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https://amaravati.org/visiting/</a:t>
            </a:r>
          </a:p>
          <a:p xmlns:a="http://schemas.openxmlformats.org/drawingml/2006/main">
            <a:r>
              <a:t>- https://cdn.amaravati.org/wp-content/uploads/2014/09/Rituals-and-Observances-Ajahn-Sucitto-and-Candasiri.pdf</a:t>
            </a:r>
          </a:p>
          <a:p xmlns:a="http://schemas.openxmlformats.org/drawingml/2006/main">
            <a:r>
              <a:t>- https://www.londonbuddhistvihara.org/teachings/buddhist-practices/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https://amaravati.org/visiting/</a:t>
            </a:r>
          </a:p>
          <a:p xmlns:a="http://schemas.openxmlformats.org/drawingml/2006/main">
            <a:r>
              <a:t>- https://cdn.amaravati.org/wp-content/uploads/2014/09/Rituals-and-Observances-Ajahn-Sucitto-and-Candasiri.pdf</a:t>
            </a:r>
          </a:p>
          <a:p xmlns:a="http://schemas.openxmlformats.org/drawingml/2006/main">
            <a:r>
              <a:t>- https://www.londonbuddhistvihara.org/teachings/buddhist-practices/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https://amaravati.org/visiting/</a:t>
            </a:r>
          </a:p>
          <a:p xmlns:a="http://schemas.openxmlformats.org/drawingml/2006/main">
            <a:r>
              <a:t>- https://cdn.amaravati.org/wp-content/uploads/2014/09/Rituals-and-Observances-Ajahn-Sucitto-and-Candasiri.pdf</a:t>
            </a:r>
          </a:p>
          <a:p xmlns:a="http://schemas.openxmlformats.org/drawingml/2006/main">
            <a:r>
              <a:t>- https://www.londonbuddhistvihara.org/teachings/buddhist-practices/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664f2360924cca" /></Relationships>
</file>

<file path=ppt/slideLayouts/_rels/slideLayout10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c575c2a8184c3c" /></Relationships>
</file>

<file path=ppt/slideLayouts/_rels/slideLayout1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a6284c8cd5468b" /></Relationships>
</file>

<file path=ppt/slideLayouts/_rels/slideLayout1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37750fbfad4ea6" /></Relationships>
</file>

<file path=ppt/slideLayouts/_rels/slideLayout1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34b66c50a64585" /></Relationships>
</file>

<file path=ppt/slideLayouts/_rels/slideLayout14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11883f2c98154c06" /></Relationships>
</file>

<file path=ppt/slideLayouts/_rels/slideLayout15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fb6a81d0dc594954" /></Relationships>
</file>

<file path=ppt/slideLayouts/_rels/slideLayout16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badfe66b7d564dd7" /></Relationships>
</file>

<file path=ppt/slideLayouts/_rels/slideLayout17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7f51e62229014ec0" /></Relationships>
</file>

<file path=ppt/slideLayouts/_rels/slideLayout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90fc754207468e" /></Relationships>
</file>

<file path=ppt/slideLayouts/_rels/slideLayout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d5e94f2463423d" /></Relationships>
</file>

<file path=ppt/slideLayouts/_rels/slideLayout4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f743ef786c4cff" /></Relationships>
</file>

<file path=ppt/slideLayouts/_rels/slideLayout5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a641068566462b" /></Relationships>
</file>

<file path=ppt/slideLayouts/_rels/slideLayout6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380531fecf4dd0" /></Relationships>
</file>

<file path=ppt/slideLayouts/_rels/slideLayout7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18e2fbd96b4a11" /></Relationships>
</file>

<file path=ppt/slideLayouts/_rels/slideLayout8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977707b90549b3" /></Relationships>
</file>

<file path=ppt/slideLayouts/_rels/slideLayout9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0e467691ae4918" /></Relationships>
</file>

<file path=ppt/slideLayouts/slideLayout1.xml><?xml version="1.0" encoding="utf-8"?>
<p:sldLayout xmlns:p="http://schemas.openxmlformats.org/presentationml/2006/main" preserve="1" userDrawn="1">
  <p:cSld name="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98000"/>
                <a:lumOff val="2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47CD5CE6-C1BD-17D0-3576-C0850839D1E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64820" y="467360"/>
            <a:ext cx="11262360" cy="4837113"/>
          </a:xfrm>
        </p:spPr>
        <p:txBody>
          <a:bodyPr xmlns:a="http://schemas.openxmlformats.org/drawingml/2006/main" anchor="ctr"/>
          <a:lstStyle xmlns:a="http://schemas.openxmlformats.org/drawingml/2006/main">
            <a:lvl1pPr algn="ctr">
              <a:buNone/>
              <a:defRPr sz="11500" b="1"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9FE05760-1C18-A889-6C7A-48266F8C33D6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5304473"/>
            <a:ext cx="9144000" cy="1188402"/>
          </a:xfrm>
        </p:spPr>
        <p:txBody>
          <a:bodyPr xmlns:a="http://schemas.openxmlformats.org/drawingml/2006/main">
            <a:normAutofit/>
          </a:bodyPr>
          <a:lstStyle xmlns:a="http://schemas.openxmlformats.org/drawingml/2006/main">
            <a:lvl1pPr marL="0" indent="0" algn="ctr">
              <a:buNone/>
              <a:defRPr sz="2800" i="1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 xmlns:a="http://schemas.openxmlformats.org/drawingml/2006/main">
            <a:r>
              <a:t>Click to edit Master subtitle style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86C48C2F-FFF0-3BD1-7A65-E7257CFE85E3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082C65D0-441F-4A08-A661-964315BDD1A3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D9C15C-973C-49FD-3321-74CE5CC80814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1685622-31F9-4730-156D-0EE64AA5CF0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-6825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0.xml><?xml version="1.0" encoding="utf-8"?>
<p:sldLayout xmlns:p="http://schemas.openxmlformats.org/presentationml/2006/main" preserve="1" userDrawn="1">
  <p:cSld name="1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1.xml><?xml version="1.0" encoding="utf-8"?>
<p:sldLayout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86DFE210-1E49-10F6-8965-73FE97211F4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7" y="499403"/>
            <a:ext cx="5419963" cy="6108896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B8AC2A0-4F1F-4CBE-A39D-F4575A80D0FB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AD2AC4D-079E-BD41-5C2F-9F68267E09C0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2.xml><?xml version="1.0" encoding="utf-8"?>
<p:sldLayout xmlns:p="http://schemas.openxmlformats.org/presentationml/2006/main" preserve="1" userDrawn="1">
  <p:cSld name="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4735EE07-C69D-4A79-BA49-FB33B2D9674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4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58013A-63A7-3667-E388-8A47A268732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3.xml><?xml version="1.0" encoding="utf-8"?>
<p:sldLayout xmlns:p="http://schemas.openxmlformats.org/presentationml/2006/main" preserve="1" userDrawn="1">
  <p:cSld name="8_Title and Content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56F8530-C384-4674-BB79-C654E14EF38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4.xml><?xml version="1.0" encoding="utf-8"?>
<p:sldLayout xmlns:p="http://schemas.openxmlformats.org/presentationml/2006/main" preserve="1" userDrawn="1">
  <p:cSld name="1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Title, Publisher. (M’s”) [Slide #] – [URL]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Resources</a:t>
            </a:r>
          </a:p>
        </p:txBody>
      </p:sp>
    </p:spTree>
  </p:cSld>
</p:sldLayout>
</file>

<file path=ppt/slideLayouts/slideLayout15.xml><?xml version="1.0" encoding="utf-8"?>
<p:sldLayout xmlns:p="http://schemas.openxmlformats.org/presentationml/2006/main" preserve="1" userDrawn="1">
  <p:cSld name="18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YX,LX – Document Title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Materials</a:t>
            </a:r>
          </a:p>
        </p:txBody>
      </p:sp>
    </p:spTree>
  </p:cSld>
</p:sldLayout>
</file>

<file path=ppt/slideLayouts/slideLayout16.xml><?xml version="1.0" encoding="utf-8"?>
<p:sldLayout xmlns:p="http://schemas.openxmlformats.org/presentationml/2006/main" userDrawn="1">
  <p:cSld name="1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03D035B6-E20E-36D4-E75D-8559B2E25E0A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Author. </a:t>
            </a:r>
            <a:r>
              <a:rPr i="1"/>
              <a:t>Title</a:t>
            </a:r>
            <a:r>
              <a:t>. Print House: Publisher, Date. #ISBN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References</a:t>
            </a:r>
          </a:p>
        </p:txBody>
      </p:sp>
    </p:spTree>
  </p:cSld>
</p:sldLayout>
</file>

<file path=ppt/slideLayouts/slideLayout17.xml><?xml version="1.0" encoding="utf-8"?>
<p:sldLayout xmlns:p="http://schemas.openxmlformats.org/presentationml/2006/main" preserve="1" userDrawn="1">
  <p:cSld name="1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5157788" y="5909400"/>
            <a:ext cx="7200000" cy="72000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chemeClr val="dk1">
              <a:alpha val="50000"/>
            </a:schemeClr>
          </a:solidFill>
          <a:ln xmlns:a="http://schemas.openxmlformats.org/drawingml/2006/main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>
            <a:lvl1pPr marL="144000" indent="0" algn="l" defTabSz="914400">
              <a:lnSpc>
                <a:spcPct val="100000"/>
              </a:lnSpc>
              <a:spcBef>
                <a:spcPts val="0"/>
              </a:spcBef>
              <a:buFont typeface="Arial"/>
              <a:buNone/>
              <a:defRPr sz="3200" kern="1200">
                <a:solidFill>
                  <a:schemeClr val="bg2"/>
                </a:solidFill>
                <a:latin typeface="+mn-lt"/>
                <a:ea typeface="+mn-lt"/>
                <a:cs typeface="+mn-lt"/>
              </a:defRPr>
            </a:lvl1pPr>
          </a:lstStyle>
          <a:p xmlns:a="http://schemas.openxmlformats.org/drawingml/2006/main">
            <a:r>
              <a:t>Title, Artist. Date.</a:t>
            </a:r>
          </a:p>
        </p:txBody>
      </p:sp>
    </p:spTree>
  </p:cSld>
</p:sldLayout>
</file>

<file path=ppt/slideLayouts/slideLayout2.xml><?xml version="1.0" encoding="utf-8"?>
<p:sldLayout xmlns:p="http://schemas.openxmlformats.org/presentationml/2006/main" userDrawn="1">
  <p:cSld name="1_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4C8E104-B55B-31E4-8849-0CD9954966D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8786CED-72B0-AB0C-6370-11F03E33F2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A3B219-CAF7-46F4-A3F5-A537AEF86B11}" type="datetime1">
              <a:t>8/18/2026</a:t>
            </a:fld>
            <a:endParaRPr/>
          </a:p>
        </p:txBody>
      </p:sp>
      <p:sp>
        <p:nvSpPr>
          <p:cNvPr id="14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37BF2DB7-C769-95B2-758C-12FCDF29863B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2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DE164FB7-9DD3-6E08-05D1-A3C165D7F00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22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219371DD-BBD3-4487-190C-12EF01DDBE59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</p:spTree>
  </p:cSld>
</p:sldLayout>
</file>

<file path=ppt/slideLayouts/slideLayout3.xml><?xml version="1.0" encoding="utf-8"?>
<p:sldLayout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835613E-DE3D-40E1-997D-6BA1673DCE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7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4EBD78A-417B-A9EE-B3B1-D66544678F90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7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B27B38-995A-54B7-057A-D4A0FE4EAAC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4.xml><?xml version="1.0" encoding="utf-8"?>
<p:sldLayout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35E647E-ED87-4D05-9F83-49A98077B9A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8" y="1837056"/>
            <a:ext cx="5596598" cy="4771242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7F0357DB-9922-6C0F-56CF-E24D9320B6E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5.xml><?xml version="1.0" encoding="utf-8"?>
<p:sldLayout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38CA8A-3428-476F-8D2C-619DA176B5B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9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015C2B31-079A-16F6-9A37-DE09318B83F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6.xml><?xml version="1.0" encoding="utf-8"?>
<p:sldLayout xmlns:p="http://schemas.openxmlformats.org/presentationml/2006/main" preserve="1" userDrawn="1">
  <p:cSld name="6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CE03160-6161-4CC1-99C3-354D8A8FCA0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8BCE855-2A66-74A5-5A8F-9C9C8807CCE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7.xml><?xml version="1.0" encoding="utf-8"?>
<p:sldLayout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37E49E4A-6932-4B3B-838F-8BC15D79B14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2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586F8230-4C53-9CEB-BAE1-A9144959F10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8.xml><?xml version="1.0" encoding="utf-8"?>
<p:sldLayout xmlns:p="http://schemas.openxmlformats.org/presentationml/2006/main" preserve="1" userDrawn="1">
  <p:cSld name="10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4A1A3A6-AA1C-4C1A-A4AB-09B06E6443F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148D5E70-84D4-0F33-1F0F-2DC41AB4EFE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9.xml><?xml version="1.0" encoding="utf-8"?>
<p:sldLayout xmlns:p="http://schemas.openxmlformats.org/presentationml/2006/main" preserve="1" userDrawn="1">
  <p:cSld name="11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7178bf8444334bad" /><Relationship Type="http://schemas.openxmlformats.org/officeDocument/2006/relationships/slideLayout" Target="/ppt/slideLayouts/slideLayout1.xml" Id="Rf17b054ac24c4848" /><Relationship Type="http://schemas.openxmlformats.org/officeDocument/2006/relationships/slideLayout" Target="/ppt/slideLayouts/slideLayout2.xml" Id="R74e9797563bb4bcf" /><Relationship Type="http://schemas.openxmlformats.org/officeDocument/2006/relationships/slideLayout" Target="/ppt/slideLayouts/slideLayout3.xml" Id="R9839b85c4b9c4839" /><Relationship Type="http://schemas.openxmlformats.org/officeDocument/2006/relationships/slideLayout" Target="/ppt/slideLayouts/slideLayout4.xml" Id="Rc02e8c45393a4547" /><Relationship Type="http://schemas.openxmlformats.org/officeDocument/2006/relationships/slideLayout" Target="/ppt/slideLayouts/slideLayout5.xml" Id="R03a23f5d64834b86" /><Relationship Type="http://schemas.openxmlformats.org/officeDocument/2006/relationships/slideLayout" Target="/ppt/slideLayouts/slideLayout6.xml" Id="R0820564a4a93459a" /><Relationship Type="http://schemas.openxmlformats.org/officeDocument/2006/relationships/slideLayout" Target="/ppt/slideLayouts/slideLayout7.xml" Id="R3a1b2bd140d24c42" /><Relationship Type="http://schemas.openxmlformats.org/officeDocument/2006/relationships/slideLayout" Target="/ppt/slideLayouts/slideLayout8.xml" Id="R20c9a614c11a4631" /><Relationship Type="http://schemas.openxmlformats.org/officeDocument/2006/relationships/slideLayout" Target="/ppt/slideLayouts/slideLayout9.xml" Id="R050a1a624fe84e46" /><Relationship Type="http://schemas.openxmlformats.org/officeDocument/2006/relationships/slideLayout" Target="/ppt/slideLayouts/slideLayout10.xml" Id="R327865a8b63343b7" /><Relationship Type="http://schemas.openxmlformats.org/officeDocument/2006/relationships/slideLayout" Target="/ppt/slideLayouts/slideLayout11.xml" Id="R060f7a2e42314a64" /><Relationship Type="http://schemas.openxmlformats.org/officeDocument/2006/relationships/slideLayout" Target="/ppt/slideLayouts/slideLayout12.xml" Id="R28242f8020bc42f0" /><Relationship Type="http://schemas.openxmlformats.org/officeDocument/2006/relationships/slideLayout" Target="/ppt/slideLayouts/slideLayout13.xml" Id="Re219e79b89224276" /></Relationships>
</file>

<file path=ppt/slideMasters/_rels/slideMaster2.xml.rels>&#65279;<?xml version="1.0" encoding="utf-8"?><Relationships xmlns="http://schemas.openxmlformats.org/package/2006/relationships"><Relationship Type="http://schemas.openxmlformats.org/officeDocument/2006/relationships/theme" Target="/ppt/slideMasters/theme/theme3.xml" Id="R34f7f209db4d41de" /><Relationship Type="http://schemas.openxmlformats.org/officeDocument/2006/relationships/slideLayout" Target="/ppt/slideLayouts/slideLayout14.xml" Id="R1b90536daea345fb" /><Relationship Type="http://schemas.openxmlformats.org/officeDocument/2006/relationships/slideLayout" Target="/ppt/slideLayouts/slideLayout15.xml" Id="R9c0b7d9d2eca4c8b" /><Relationship Type="http://schemas.openxmlformats.org/officeDocument/2006/relationships/slideLayout" Target="/ppt/slideLayouts/slideLayout16.xml" Id="R7dbb890cc3e0480d" /><Relationship Type="http://schemas.openxmlformats.org/officeDocument/2006/relationships/slideLayout" Target="/ppt/slideLayouts/slideLayout17.xml" Id="R1da39d563fdc4a94" /></Relationships>
</file>

<file path=ppt/slideMasters/slideMaster1.xml><?xml version="1.0" encoding="utf-8"?>
<p:sldMaster xmlns:p="http://schemas.openxmlformats.org/presentationml/2006/main">
  <p:cSld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Placeholder 1">
            <a:extLst xmlns:a="http://schemas.openxmlformats.org/drawingml/2006/main">
              <a:ext uri="{FF2B5EF4-FFF2-40B4-BE49-F238E27FC236}">
                <a16:creationId xmlns:a16="http://schemas.microsoft.com/office/drawing/2014/main" id="{0D0E148A-F1CD-0C5A-623D-E33DA76E80F0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1"/>
            <a:ext cx="9977120" cy="169068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/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17b054ac24c4848"/>
    <p:sldLayoutId xmlns:r="http://schemas.openxmlformats.org/officeDocument/2006/relationships" id="2147483650" r:id="R74e9797563bb4bcf"/>
    <p:sldLayoutId xmlns:r="http://schemas.openxmlformats.org/officeDocument/2006/relationships" id="2147483651" r:id="R9839b85c4b9c4839"/>
    <p:sldLayoutId xmlns:r="http://schemas.openxmlformats.org/officeDocument/2006/relationships" id="2147483652" r:id="Rc02e8c45393a4547"/>
    <p:sldLayoutId xmlns:r="http://schemas.openxmlformats.org/officeDocument/2006/relationships" id="2147483653" r:id="R03a23f5d64834b86"/>
    <p:sldLayoutId xmlns:r="http://schemas.openxmlformats.org/officeDocument/2006/relationships" id="2147483654" r:id="R0820564a4a93459a"/>
    <p:sldLayoutId xmlns:r="http://schemas.openxmlformats.org/officeDocument/2006/relationships" id="2147483655" r:id="R3a1b2bd140d24c42"/>
    <p:sldLayoutId xmlns:r="http://schemas.openxmlformats.org/officeDocument/2006/relationships" id="2147483656" r:id="R20c9a614c11a4631"/>
    <p:sldLayoutId xmlns:r="http://schemas.openxmlformats.org/officeDocument/2006/relationships" id="2147483657" r:id="R050a1a624fe84e46"/>
    <p:sldLayoutId xmlns:r="http://schemas.openxmlformats.org/officeDocument/2006/relationships" id="2147483658" r:id="R327865a8b63343b7"/>
    <p:sldLayoutId xmlns:r="http://schemas.openxmlformats.org/officeDocument/2006/relationships" id="2147483659" r:id="R060f7a2e42314a64"/>
    <p:sldLayoutId xmlns:r="http://schemas.openxmlformats.org/officeDocument/2006/relationships" id="2147483660" r:id="R28242f8020bc42f0"/>
    <p:sldLayoutId xmlns:r="http://schemas.openxmlformats.org/officeDocument/2006/relationships" id="2147483661" r:id="Re219e79b89224276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slideMaster2.xml><?xml version="1.0" encoding="utf-8"?>
<p:sldMaster xmlns:p="http://schemas.openxmlformats.org/presentationml/2006/main">
  <p:cSld>
    <p:bg>
      <p:bgRef idx="1003">
        <a:schemeClr xmlns:a="http://schemas.openxmlformats.org/drawingml/2006/main" val="bg2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xmlns:r="http://schemas.openxmlformats.org/officeDocument/2006/relationships" id="2147483663" r:id="R1b90536daea345fb"/>
    <p:sldLayoutId xmlns:r="http://schemas.openxmlformats.org/officeDocument/2006/relationships" id="2147483664" r:id="R9c0b7d9d2eca4c8b"/>
    <p:sldLayoutId xmlns:r="http://schemas.openxmlformats.org/officeDocument/2006/relationships" id="2147483665" r:id="R7dbb890cc3e0480d"/>
    <p:sldLayoutId xmlns:r="http://schemas.openxmlformats.org/officeDocument/2006/relationships" id="2147483666" r:id="R1da39d563fdc4a94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bg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bg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bg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Masters/theme/theme3.xml><?xml version="1.0" encoding="utf-8"?>
<a:theme xmlns:a="http://schemas.openxmlformats.org/drawingml/2006/main" name="3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d45f53ba374dc4" /><Relationship Type="http://schemas.openxmlformats.org/officeDocument/2006/relationships/notesSlide" Target="/ppt/notesSlides/notesSlide1.xml" Id="Rd2748b54c1e849f3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6e3e2acc5c22431a" /><Relationship Type="http://schemas.openxmlformats.org/officeDocument/2006/relationships/notesSlide" Target="/ppt/notesSlides/notesSlide10.xml" Id="R48239f9dcd7f4270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4.xml" Id="R7f63efc1bd444c53" /><Relationship Type="http://schemas.openxmlformats.org/officeDocument/2006/relationships/hyperlink" Target="https://www.eduqas.co.uk/media/w42hvhgp/eduqas-gcse-rs-spec-full-from-2016-e-1109.pdf" TargetMode="External" Id="Rc8a6637e19bd4470" /><Relationship Type="http://schemas.openxmlformats.org/officeDocument/2006/relationships/hyperlink" Target="https://amaravati.org/visiting/" TargetMode="External" Id="Rbe75df9e5ee546f0" /><Relationship Type="http://schemas.openxmlformats.org/officeDocument/2006/relationships/hyperlink" Target="https://cdn.amaravati.org/wp-content/uploads/2014/09/Rituals-and-Observances-Ajahn-Sucitto-and-Candasiri.pdf" TargetMode="External" Id="R8bd385def24b4d2d" /><Relationship Type="http://schemas.openxmlformats.org/officeDocument/2006/relationships/hyperlink" Target="https://www.londonbuddhistvihara.org/teachings/buddhist-practices/" TargetMode="External" Id="R1c9e56f212554b72" /><Relationship Type="http://schemas.openxmlformats.org/officeDocument/2006/relationships/notesSlide" Target="/ppt/notesSlides/notesSlide11.xml" Id="Rb7dee96958ec46d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d727893829f84d05" /><Relationship Type="http://schemas.openxmlformats.org/officeDocument/2006/relationships/notesSlide" Target="/ppt/notesSlides/notesSlide2.xml" Id="R08f254c9436048b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0.xml" Id="Rc72d9dc3e10f44d3" /><Relationship Type="http://schemas.openxmlformats.org/officeDocument/2006/relationships/notesSlide" Target="/ppt/notesSlides/notesSlide3.xml" Id="R20b361dafe6b4c2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3.xml" Id="Red6a47753c5f4a13" /><Relationship Type="http://schemas.openxmlformats.org/officeDocument/2006/relationships/notesSlide" Target="/ppt/notesSlides/notesSlide4.xml" Id="R924ddb9a9b8f413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5.xml" Id="Re507bca2966e4fb6" /><Relationship Type="http://schemas.openxmlformats.org/officeDocument/2006/relationships/notesSlide" Target="/ppt/notesSlides/notesSlide5.xml" Id="R2fdb5ff57fc14ef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4.xml" Id="R916917c971584a5e" /><Relationship Type="http://schemas.openxmlformats.org/officeDocument/2006/relationships/notesSlide" Target="/ppt/notesSlides/notesSlide6.xml" Id="Red5af703527947f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6.xml" Id="R476efc34a91c42d0" /><Relationship Type="http://schemas.openxmlformats.org/officeDocument/2006/relationships/notesSlide" Target="/ppt/notesSlides/notesSlide7.xml" Id="R37dd472e45594b23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119782fe3c7f4bd5" /><Relationship Type="http://schemas.openxmlformats.org/officeDocument/2006/relationships/notesSlide" Target="/ppt/notesSlides/notesSlide8.xml" Id="Recfb7f8a3f724ed2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3.xml" Id="R17fc119b169e4170" /><Relationship Type="http://schemas.openxmlformats.org/officeDocument/2006/relationships/notesSlide" Target="/ppt/notesSlides/notesSlide9.xml" Id="Rdc3ca46440554d5d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Title Image Placeholder">
            <a:extLst xmlns:a="http://schemas.openxmlformats.org/drawingml/2006/main">
              <a:ext uri="{FF2B5EF4-FFF2-40B4-BE49-F238E27FC236}">
                <a16:creationId xmlns:a16="http://schemas.microsoft.com/office/drawing/2014/main" id="{95957E0E-9062-449D-88C9-C80A59D98C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266700" tIns="247650" rIns="266700" bIns="24765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IMAGE PLACEHOLDER — USER TO REPLACE
Full-bleed lesson image · crop to fill</a:t>
            </a:r>
          </a:p>
        </p:txBody>
      </p:sp>
      <p:sp>
        <p:nvSpPr>
          <p:cNvPr id="13" name="Legacy Template Gradient Overlay">
            <a:extLst xmlns:a="http://schemas.openxmlformats.org/drawingml/2006/main">
              <a:ext uri="{FF2B5EF4-FFF2-40B4-BE49-F238E27FC236}">
                <a16:creationId xmlns:a16="http://schemas.microsoft.com/office/drawing/2014/main" id="{9AA6E47C-9E00-4665-BBC0-75A91425CB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73737">
                  <a:alpha val="40000"/>
                </a:srgbClr>
              </a:gs>
              <a:gs pos="50000">
                <a:srgbClr val="343434">
                  <a:alpha val="57000"/>
                </a:srgbClr>
              </a:gs>
              <a:gs pos="100000">
                <a:srgbClr val="292929">
                  <a:alpha val="76000"/>
                </a:srgbClr>
              </a:gs>
            </a:gsLst>
            <a:lin ang="270000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2F080A9-C9E9-813D-180B-FD1F6706DD0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57200" y="1123950"/>
            <a:ext cx="11277600" cy="232410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Buddhist Places
of Worship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1B05C82C-9950-480D-F529-EB749EC94913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3476625"/>
            <a:ext cx="9144000" cy="104775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5"/>
          <a:fontRef xmlns:a="http://schemas.openxmlformats.org/drawingml/2006/main" idx="major"/>
        </p:style>
        <p:txBody>
          <a:bodyPr xmlns:a="http://schemas.openxmlformats.org/drawingml/2006/main" lIns="95250" tIns="0" rIns="9525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rPr>
              <a:t>What Makes a Place Sacred?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B668112B-1D9D-6B32-A7C6-FC87F53BEE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D2D0CB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078288A9-105B-4A33-8185-29E58726AE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C5A84E"/>
                </a:solidFill>
              </a:defRPr>
            </a:pP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C5A84E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9" name="Guide Pill GCSE">
            <a:extLst xmlns:a="http://schemas.openxmlformats.org/drawingml/2006/main">
              <a:ext uri="{FF2B5EF4-FFF2-40B4-BE49-F238E27FC236}">
                <a16:creationId xmlns:a16="http://schemas.microsoft.com/office/drawing/2014/main" id="{0BE9E06E-CFBD-440D-AE9B-874AC6B000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" y="6419850"/>
            <a:ext cx="74295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8F245F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GCSE</a:t>
            </a:r>
          </a:p>
        </p:txBody>
      </p:sp>
      <p:sp>
        <p:nvSpPr>
          <p:cNvPr id="10" name="Guide Pill UNIT NAME">
            <a:extLst xmlns:a="http://schemas.openxmlformats.org/drawingml/2006/main">
              <a:ext uri="{FF2B5EF4-FFF2-40B4-BE49-F238E27FC236}">
                <a16:creationId xmlns:a16="http://schemas.microsoft.com/office/drawing/2014/main" id="{F8A7B39C-86BB-492A-B87D-C7D8EEF12D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6419850"/>
            <a:ext cx="16383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5C3F8C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BUDDHIST PRACTICES</a:t>
            </a:r>
          </a:p>
        </p:txBody>
      </p:sp>
      <p:sp>
        <p:nvSpPr>
          <p:cNvPr id="11" name="Guide Pill LESSON X">
            <a:extLst xmlns:a="http://schemas.openxmlformats.org/drawingml/2006/main">
              <a:ext uri="{FF2B5EF4-FFF2-40B4-BE49-F238E27FC236}">
                <a16:creationId xmlns:a16="http://schemas.microsoft.com/office/drawing/2014/main" id="{2712EAE1-FED1-4153-AFDF-2C396FDE80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1300" y="6419850"/>
            <a:ext cx="10668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D6385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LESSON 4</a:t>
            </a:r>
          </a:p>
        </p:txBody>
      </p:sp>
    </p:spTree>
    <p:extLst>
      <p:ext uri="{BB962C8B-B14F-4D97-AF65-F5344CB8AC3E}">
        <p14:creationId xmlns:p14="http://schemas.microsoft.com/office/powerpoint/2010/main" val="2326873009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Materials &amp; Resources</a:t>
            </a: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BUDDHISM  |  LESSON 4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9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23812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9525" rIns="95250" bIns="8572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Materials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Exercise books and highlighters [Slides 1–8]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Teacher-prepared evidence or case dossier [Selected teaching slides]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User-selected images for labelled frames [Title; selected slides]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26670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9525" rIns="95250" bIns="8572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Resources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Eduqas Route A specification [Slides 1–assessment]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Visiting Amaravati [teaching slides]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Buddhist Rituals and Observances [teaching slides]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Buddhist Practices [teaching slides]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D84927F-9C17-49E5-BC75-3C9569AE91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Footer Placeholder 1">
            <a:extLst xmlns:a="http://schemas.openxmlformats.org/drawingml/2006/main">
              <a:ext uri="{FF2B5EF4-FFF2-40B4-BE49-F238E27FC236}">
                <a16:creationId xmlns:a16="http://schemas.microsoft.com/office/drawing/2014/main" id="{4B458C72-57C2-B001-9B0E-65D427370FA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BUDDHISM  |  LESSON 4</a:t>
            </a:r>
          </a:p>
        </p:txBody>
      </p:sp>
      <p:sp>
        <p:nvSpPr>
          <p:cNvPr id="3" name="Slide Number Placeholder 2">
            <a:extLst xmlns:a="http://schemas.openxmlformats.org/drawingml/2006/main">
              <a:ext uri="{FF2B5EF4-FFF2-40B4-BE49-F238E27FC236}">
                <a16:creationId xmlns:a16="http://schemas.microsoft.com/office/drawing/2014/main" id="{2A0F6CD9-3AEB-2027-F36D-FDD3B341924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10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559305D-AAF4-EE4D-377A-6BE7C5F5D105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References</a:t>
            </a:r>
          </a:p>
        </p:txBody>
      </p:sp>
      <p:sp>
        <p:nvSpPr>
          <p:cNvPr id="10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F070261-3490-4B34-A89E-04C2348270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1" name="Content Guide Panel 22">
            <a:extLst xmlns:a="http://schemas.openxmlformats.org/drawingml/2006/main">
              <a:ext uri="{FF2B5EF4-FFF2-40B4-BE49-F238E27FC236}">
                <a16:creationId xmlns:a16="http://schemas.microsoft.com/office/drawing/2014/main" id="{70C6C05D-947B-495E-AF60-B6017CB9A8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114550"/>
            <a:ext cx="11049000" cy="4076700"/>
          </a:xfrm>
          <a:prstGeom xmlns:a="http://schemas.openxmlformats.org/drawingml/2006/main" prst="roundRect">
            <a:avLst>
              <a:gd name="adj" fmla="val 700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  <p:txBody>
          <a:bodyPr xmlns:a="http://schemas.openxmlformats.org/drawingml/2006/main" lIns="285750" tIns="209550" rIns="285750" bIns="209550" anchor="t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Eduqas.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c8a6637e19bd4470"/>
              </a:rPr>
              <a:t>GCSE Religious Studies Route A</a:t>
            </a:r>
            <a:r>
              <a:t>. Version 4, 2025. [Throughout]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Amaravati Buddhist Monastery.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be75df9e5ee546f0"/>
              </a:rPr>
              <a:t>Visiting Amaravati</a:t>
            </a:r>
            <a:r>
              <a:t>;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8bd385def24b4d2d"/>
              </a:rPr>
              <a:t>Buddhist Rituals and Observances</a:t>
            </a:r>
            <a:r>
              <a:t>. [Teaching slides]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London Buddhist Vihara.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1c9e56f212554b72"/>
              </a:rPr>
              <a:t>Buddhist Practices</a:t>
            </a:r>
            <a:r>
              <a:t>. [Teaching slides]</a:t>
            </a:r>
          </a:p>
          <a:p xmlns:a="http://schemas.openxmlformats.org/drawingml/2006/main">
            <a:pPr marL="0" indent="0" algn="l">
              <a:spcAft>
                <a:spcPts val="0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Images: user-owned placeholders; final assets and licences to be supplied. [Title; labelled visual frames]</a:t>
            </a:r>
          </a:p>
        </p:txBody>
      </p:sp>
    </p:spTree>
    <p:extLst>
      <p:ext uri="{BB962C8B-B14F-4D97-AF65-F5344CB8AC3E}">
        <p14:creationId xmlns:p14="http://schemas.microsoft.com/office/powerpoint/2010/main" val="69566582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3DC21944-6610-E1E8-754B-72CEAAD9EAF2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3619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2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2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Buddhist Places
of Worship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EF3B09C2-7FAF-028E-C553-BEEDDE2EE712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3219CE3F-4C87-BC27-1B62-DFE3F9C0D798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BUDDHISM  |  LESSON 4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42A79A11-85FD-2C3D-C9BE-CAE6B6F3EC2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1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080CB548-81FB-FB00-4A08-F0C434EA1D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249701"/>
            <a:ext cx="1849120" cy="1957354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Aims: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F4D80339-1288-F220-44DB-826DE2C178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797137"/>
            <a:ext cx="5596597" cy="2647884"/>
          </a:xfrm>
          <a:prstGeom xmlns:a="http://schemas.openxmlformats.org/drawingml/2006/main" prst="roundRect">
            <a:avLst>
              <a:gd name="adj" fmla="val 1079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Understand</a:t>
            </a:r>
            <a:r>
              <a:t> Buddhist places of worship.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Assess</a:t>
            </a:r>
            <a:r>
              <a:t> how evidence shapes the main viewpoints.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Critically Evaluate</a:t>
            </a:r>
            <a:r>
              <a:t> the most defensible judgement.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4AFDCC60-BDDB-6E89-89D8-18065DA97B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3710727"/>
            <a:ext cx="1962150" cy="1953602"/>
          </a:xfrm>
          <a:prstGeom xmlns:a="http://schemas.openxmlformats.org/drawingml/2006/main" prst="roundRect">
            <a:avLst>
              <a:gd name="adj" fmla="val 9751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Starter: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6995697E-C28E-8522-9EFD-54951D6D9D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4257114"/>
            <a:ext cx="5596597" cy="1934136"/>
          </a:xfrm>
          <a:prstGeom xmlns:a="http://schemas.openxmlformats.org/drawingml/2006/main" prst="roundRect">
            <a:avLst>
              <a:gd name="adj" fmla="val 1477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Define vihara.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Distinguish temple and shrine.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Explain why this issue matters.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51E205F-D681-4016-94E2-BA6DFEE36A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Guide Panel 2">
            <a:extLst xmlns:a="http://schemas.openxmlformats.org/drawingml/2006/main">
              <a:ext uri="{FF2B5EF4-FFF2-40B4-BE49-F238E27FC236}">
                <a16:creationId xmlns:a16="http://schemas.microsoft.com/office/drawing/2014/main" id="{A0BBA1F8-36E7-4EAF-B766-7111C5DC70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4"/>
              </a:spcAft>
              <a:defRPr sz="24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KEY QUESTION</a:t>
            </a:r>
          </a:p>
          <a:p xmlns:a="http://schemas.openxmlformats.org/drawingml/2006/main">
            <a:pPr algn="ctr">
              <a:defRPr sz="24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D2D0CB"/>
                </a:solidFill>
              </a:rPr>
              <a:t>What Makes a Place Sacred?</a:t>
            </a:r>
          </a:p>
        </p:txBody>
      </p:sp>
    </p:spTree>
    <p:extLst>
      <p:ext uri="{BB962C8B-B14F-4D97-AF65-F5344CB8AC3E}">
        <p14:creationId xmlns:p14="http://schemas.microsoft.com/office/powerpoint/2010/main" val="3009553593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C22903F5-BC55-CC95-2441-BB4C12990F24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Core Context</a:t>
            </a:r>
          </a:p>
        </p:txBody>
      </p:sp>
      <p:sp>
        <p:nvSpPr>
          <p:cNvPr id="3" name="Date Placeholder 2">
            <a:extLst xmlns:a="http://schemas.openxmlformats.org/drawingml/2006/main">
              <a:ext uri="{FF2B5EF4-FFF2-40B4-BE49-F238E27FC236}">
                <a16:creationId xmlns:a16="http://schemas.microsoft.com/office/drawing/2014/main" id="{A30A6F52-FD24-16F9-D537-94F60FC31A26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4" name="Footer Placeholder 3">
            <a:extLst xmlns:a="http://schemas.openxmlformats.org/drawingml/2006/main">
              <a:ext uri="{FF2B5EF4-FFF2-40B4-BE49-F238E27FC236}">
                <a16:creationId xmlns:a16="http://schemas.microsoft.com/office/drawing/2014/main" id="{DC62D623-BC1C-A59B-776D-051E5A986F29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BUDDHISM  |  LESSON 4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B47EB5FE-398A-48A2-AD25-68D6ADF86F7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2</a:t>
            </a:r>
          </a:p>
        </p:txBody>
      </p:sp>
      <p:sp>
        <p:nvSpPr>
          <p:cNvPr id="8" name="Rectangle: Rounded Corners 7">
            <a:extLst xmlns:a="http://schemas.openxmlformats.org/drawingml/2006/main">
              <a:ext uri="{FF2B5EF4-FFF2-40B4-BE49-F238E27FC236}">
                <a16:creationId xmlns:a16="http://schemas.microsoft.com/office/drawing/2014/main" id="{CFCB0E76-EE8C-E4A9-15B3-A2B1CCB28E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5" y="249702"/>
            <a:ext cx="1962150" cy="1962042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Context:</a:t>
            </a:r>
          </a:p>
        </p:txBody>
      </p:sp>
      <p:sp>
        <p:nvSpPr>
          <p:cNvPr id="9" name="Rectangle: Rounded Corners 8">
            <a:extLst xmlns:a="http://schemas.openxmlformats.org/drawingml/2006/main">
              <a:ext uri="{FF2B5EF4-FFF2-40B4-BE49-F238E27FC236}">
                <a16:creationId xmlns:a16="http://schemas.microsoft.com/office/drawing/2014/main" id="{5F798B99-2CE9-3161-0A9E-A111EBD5CB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5" y="798450"/>
            <a:ext cx="5596597" cy="5392800"/>
          </a:xfrm>
          <a:prstGeom xmlns:a="http://schemas.openxmlformats.org/drawingml/2006/main" prst="roundRect">
            <a:avLst>
              <a:gd name="adj" fmla="val 529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Features can include Buddha or bodhisattva images.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Functions include refuge, teaching, meditation, chanting, merit-making, festivals and community.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 British Theravada vihara should be compared with named examples elsewhere without universalising one building.</a:t>
            </a:r>
          </a:p>
        </p:txBody>
      </p:sp>
      <p:sp>
        <p:nvSpPr>
          <p:cNvPr id="10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EF77EFF-B92F-466C-AC54-62D5F41646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1" name="Image Placeholder - Buddhist Places of Worship contextual visual · crop to fill">
            <a:extLst xmlns:a="http://schemas.openxmlformats.org/drawingml/2006/main">
              <a:ext uri="{FF2B5EF4-FFF2-40B4-BE49-F238E27FC236}">
                <a16:creationId xmlns:a16="http://schemas.microsoft.com/office/drawing/2014/main" id="{885E660C-6522-4BEF-900D-4753D0F048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Buddhist Places of Worship contextual visual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1650912532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C30EF85D-A27E-AD30-0D64-B20AE6793DCC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Vocabulary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1F5082FE-9120-B3A7-9224-1842D38BF64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46B3FC67-3C65-D62D-209A-4DC492E1229E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BUDDHISM  |  LESSON 4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02E25696-DC57-F17C-8E49-9E5AE4797E5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3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356F5765-BF95-F56D-7509-843D5888F8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6" y="2571750"/>
            <a:ext cx="2492833" cy="1957354"/>
          </a:xfrm>
          <a:prstGeom xmlns:a="http://schemas.openxmlformats.org/drawingml/2006/main" prst="roundRect">
            <a:avLst>
              <a:gd name="adj" fmla="val 9733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Key Terms: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2B7E06E0-1CBC-FBBB-F342-E2772294BF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3119438"/>
            <a:ext cx="5596597" cy="3071813"/>
          </a:xfrm>
          <a:prstGeom xmlns:a="http://schemas.openxmlformats.org/drawingml/2006/main" prst="roundRect">
            <a:avLst>
              <a:gd name="adj" fmla="val 930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33350" tIns="47625" rIns="133350" bIns="4762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2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vihara</a:t>
            </a:r>
            <a:r>
              <a:t> — A British Theravada vihara should be compared with named examples elsewhere without</a:t>
            </a:r>
          </a:p>
          <a:p xmlns:a="http://schemas.openxmlformats.org/drawingml/2006/main">
            <a:pPr marL="228600" indent="-228600" algn="l">
              <a:spcAft>
                <a:spcPts val="2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temple</a:t>
            </a:r>
            <a:r>
              <a:t> — The features and functions of temples and viharas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shrine</a:t>
            </a:r>
            <a:r>
              <a:t> — Features can include Buddha or bodhisattva images, shrine, stupa or relic focus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7E166B64-12D3-3839-1C75-8B05411170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249701"/>
            <a:ext cx="1849120" cy="1957354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1: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148CE2D2-48C8-28AE-BFFD-DB2FE7D234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797147"/>
            <a:ext cx="5596597" cy="1571625"/>
          </a:xfrm>
          <a:prstGeom xmlns:a="http://schemas.openxmlformats.org/drawingml/2006/main" prst="roundRect">
            <a:avLst>
              <a:gd name="adj" fmla="val 1818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Define vihara.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Use temple in one claim.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Distinguish shrine.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D8EDA18-0B61-4C74-B720-04F3FE53B6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Image Placeholder - Buddhist Places of Worship concept visual · crop to fill">
            <a:extLst xmlns:a="http://schemas.openxmlformats.org/drawingml/2006/main">
              <a:ext uri="{FF2B5EF4-FFF2-40B4-BE49-F238E27FC236}">
                <a16:creationId xmlns:a16="http://schemas.microsoft.com/office/drawing/2014/main" id="{E297DED4-7E92-44EC-BB17-E507CD87F4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Buddhist Places of Worship concept visual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4252580488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Footer Placeholder 1">
            <a:extLst xmlns:a="http://schemas.openxmlformats.org/drawingml/2006/main">
              <a:ext uri="{FF2B5EF4-FFF2-40B4-BE49-F238E27FC236}">
                <a16:creationId xmlns:a16="http://schemas.microsoft.com/office/drawing/2014/main" id="{51F90AD8-C4D3-D142-84E7-3B703E0CA25F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BUDDHISM  |  LESSON 4</a:t>
            </a:r>
          </a:p>
        </p:txBody>
      </p:sp>
      <p:sp>
        <p:nvSpPr>
          <p:cNvPr id="3" name="Slide Number Placeholder 2">
            <a:extLst xmlns:a="http://schemas.openxmlformats.org/drawingml/2006/main">
              <a:ext uri="{FF2B5EF4-FFF2-40B4-BE49-F238E27FC236}">
                <a16:creationId xmlns:a16="http://schemas.microsoft.com/office/drawing/2014/main" id="{D5D99B40-25D7-8BFE-4A53-AD5951832AF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4</a:t>
            </a:r>
          </a:p>
        </p:txBody>
      </p:sp>
      <p:sp>
        <p:nvSpPr>
          <p:cNvPr id="10" name="Title 9">
            <a:extLst xmlns:a="http://schemas.openxmlformats.org/drawingml/2006/main">
              <a:ext uri="{FF2B5EF4-FFF2-40B4-BE49-F238E27FC236}">
                <a16:creationId xmlns:a16="http://schemas.microsoft.com/office/drawing/2014/main" id="{271D74F7-7CC6-7714-B3EC-134109543F88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Evidence and Authority</a:t>
            </a:r>
          </a:p>
        </p:txBody>
      </p:sp>
      <p:sp>
        <p:nvSpPr>
          <p:cNvPr id="12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FDB5D078-48E6-4B11-968A-1E718D65A5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3" name="Content Guide Panel 17">
            <a:extLst xmlns:a="http://schemas.openxmlformats.org/drawingml/2006/main">
              <a:ext uri="{FF2B5EF4-FFF2-40B4-BE49-F238E27FC236}">
                <a16:creationId xmlns:a16="http://schemas.microsoft.com/office/drawing/2014/main" id="{CEE0226B-0CC9-4DA5-827D-1F066CF90F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114550"/>
            <a:ext cx="11049000" cy="4076700"/>
          </a:xfrm>
          <a:prstGeom xmlns:a="http://schemas.openxmlformats.org/drawingml/2006/main" prst="roundRect">
            <a:avLst>
              <a:gd name="adj" fmla="val 700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  <p:txBody>
          <a:bodyPr xmlns:a="http://schemas.openxmlformats.org/drawingml/2006/main" lIns="285750" tIns="209550" rIns="285750" bIns="2095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Features and functions differ by tradition, setting and community.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The features and functions of temples and viharas, including statues, shrines, stupas and meditation areas; compare British and majority-Buddhist settings.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 strong account of Buddhist places of worship connects belief, authority, practice and consequence.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 named source or teaching should support the explanation rather than decorate it.</a:t>
            </a:r>
          </a:p>
        </p:txBody>
      </p:sp>
    </p:spTree>
    <p:extLst>
      <p:ext uri="{BB962C8B-B14F-4D97-AF65-F5344CB8AC3E}">
        <p14:creationId xmlns:p14="http://schemas.microsoft.com/office/powerpoint/2010/main" val="3551697856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9B62908A-A94F-BCF0-1082-D76A7E11E92D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Build the Explanation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653691EF-F7E9-1A99-1ED5-F2A72A2CB7F6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FF5D160F-9AE9-9D3E-9C04-546A3AFD080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BUDDHISM  |  LESSON 4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1511956F-6634-2761-94D3-0192A212453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5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8E65EE00-930C-C2D2-C594-891C216FDD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247407"/>
            <a:ext cx="2343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7ABC32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Extension: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437C9017-97E4-0DD0-171D-738A52BA56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6" y="794843"/>
            <a:ext cx="5596597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33350" tIns="47625" rIns="133350" bIns="4762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Identify what the evidence cannot establish on its own.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752889F-CCD3-5DD5-B9FC-E1C2C19BBA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1825624"/>
            <a:ext cx="1849120" cy="1962043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4: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AC23E569-08F1-56DB-81F7-42CA797995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374372"/>
            <a:ext cx="5596597" cy="3816878"/>
          </a:xfrm>
          <a:prstGeom xmlns:a="http://schemas.openxmlformats.org/drawingml/2006/main" prst="roundRect">
            <a:avLst>
              <a:gd name="adj" fmla="val 7486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Define the central idea.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Select two relevant claims.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Connect each claim to evidence.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4. </a:t>
            </a:r>
            <a:r>
              <a:t>Address one disagreement.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5. </a:t>
            </a:r>
            <a:r>
              <a:t>Reach a justified conclusion.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D0AF59F1-A925-40BF-BCED-9A072DA87D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Image Placeholder - Buddhist Places of Worship analytical visual · crop to fill">
            <a:extLst xmlns:a="http://schemas.openxmlformats.org/drawingml/2006/main">
              <a:ext uri="{FF2B5EF4-FFF2-40B4-BE49-F238E27FC236}">
                <a16:creationId xmlns:a16="http://schemas.microsoft.com/office/drawing/2014/main" id="{92162352-036E-4E31-BC5B-3CBB4A1E9B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Buddhist Places of Worship analytical visual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1300898048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Footer Placeholder 1">
            <a:extLst xmlns:a="http://schemas.openxmlformats.org/drawingml/2006/main">
              <a:ext uri="{FF2B5EF4-FFF2-40B4-BE49-F238E27FC236}">
                <a16:creationId xmlns:a16="http://schemas.microsoft.com/office/drawing/2014/main" id="{DB042502-8E67-F9AA-6767-BF437B10AF13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BUDDHISM  |  LESSON 4</a:t>
            </a:r>
          </a:p>
        </p:txBody>
      </p:sp>
      <p:sp>
        <p:nvSpPr>
          <p:cNvPr id="3" name="Slide Number Placeholder 2">
            <a:extLst xmlns:a="http://schemas.openxmlformats.org/drawingml/2006/main">
              <a:ext uri="{FF2B5EF4-FFF2-40B4-BE49-F238E27FC236}">
                <a16:creationId xmlns:a16="http://schemas.microsoft.com/office/drawing/2014/main" id="{BAB4DEF9-E492-03BB-FA2A-F8E64F1396C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6</a:t>
            </a:r>
          </a:p>
        </p:txBody>
      </p:sp>
      <p:sp>
        <p:nvSpPr>
          <p:cNvPr id="5" name="Title 4">
            <a:extLst xmlns:a="http://schemas.openxmlformats.org/drawingml/2006/main">
              <a:ext uri="{FF2B5EF4-FFF2-40B4-BE49-F238E27FC236}">
                <a16:creationId xmlns:a16="http://schemas.microsoft.com/office/drawing/2014/main" id="{9C739BC5-E4DD-533B-E702-2C169B53CA8C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A Qualified Model</a:t>
            </a:r>
          </a:p>
        </p:txBody>
      </p:sp>
      <p:sp>
        <p:nvSpPr>
          <p:cNvPr id="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7EB898D1-6B17-4F81-B8AE-0ED7355553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7" name="Content Guide Panel 18">
            <a:extLst xmlns:a="http://schemas.openxmlformats.org/drawingml/2006/main">
              <a:ext uri="{FF2B5EF4-FFF2-40B4-BE49-F238E27FC236}">
                <a16:creationId xmlns:a16="http://schemas.microsoft.com/office/drawing/2014/main" id="{AE7875E5-3047-40C2-AB07-7D46313FBE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114550"/>
            <a:ext cx="11049000" cy="4076700"/>
          </a:xfrm>
          <a:prstGeom xmlns:a="http://schemas.openxmlformats.org/drawingml/2006/main" prst="roundRect">
            <a:avLst>
              <a:gd name="adj" fmla="val 700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  <p:txBody>
          <a:bodyPr xmlns:a="http://schemas.openxmlformats.org/drawingml/2006/main" lIns="323850" tIns="285750" rIns="323850" bIns="2857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Features can include Buddha or bodhisattva images, shrine, stupa or relic focus and meditation or teaching space.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 strong explanation links a claim to its reason, source and consequence.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The conclusion remains qualified where traditions or viewpoints genuinely differ.</a:t>
            </a:r>
          </a:p>
        </p:txBody>
      </p:sp>
    </p:spTree>
    <p:extLst>
      <p:ext uri="{BB962C8B-B14F-4D97-AF65-F5344CB8AC3E}">
        <p14:creationId xmlns:p14="http://schemas.microsoft.com/office/powerpoint/2010/main" val="1439407693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Assessment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88C0C404-42E1-BA33-64B3-4837B1CFB2F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BUDDHISM  |  LESSON 4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7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36766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Success Criteria: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State two distinct beliefs or viewpoints.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Develop each point accurately.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 relevant specialist vocabulary.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752BB218-F46A-FD2E-CAE2-E0BA44C9E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962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5: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166BE92-D4D1-050D-D692-A3C8161B5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66675" rIns="171450" bIns="6667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Explain two beliefs or viewpoints about Buddhist places of worship. [5]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40005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Things to Consider: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 vihara and temple precisely.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Test the conclusion against a different viewpoint.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Do not treat disagreement as simple ignorance.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C7000FFC-9F21-4138-8C8B-47F56A18E3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A89C554-AAAA-892F-684C-8A6AC6BCECA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Final Enquiry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A6402D8D-AEFB-DCE2-E132-287752459FC9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B0130816-BDFA-1196-A946-153C972A19D0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BUDDHISM  |  LESSON 4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16388537-AEF4-126E-F3F5-ABBCF3501CF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8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AF4AC423-A23A-492B-0C5D-FDECD438AA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962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Plenary: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441677C7-C541-DE94-F3AA-68C77D8454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66675" rIns="171450" bIns="6667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What is the strongest conclusion, and why?</a:t>
            </a:r>
          </a:p>
        </p:txBody>
      </p:sp>
      <p:sp>
        <p:nvSpPr>
          <p:cNvPr id="13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3A1347E0-6F4B-4FC2-89EC-F9894AD458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4" name="Image Placeholder - Return image for Buddhist places of worship · crop to fill">
            <a:extLst xmlns:a="http://schemas.openxmlformats.org/drawingml/2006/main">
              <a:ext uri="{FF2B5EF4-FFF2-40B4-BE49-F238E27FC236}">
                <a16:creationId xmlns:a16="http://schemas.microsoft.com/office/drawing/2014/main" id="{8B6DB258-96CB-44DD-8639-254ACDD76D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114550"/>
            <a:ext cx="11239500" cy="4076700"/>
          </a:xfrm>
          <a:prstGeom xmlns:a="http://schemas.openxmlformats.org/drawingml/2006/main" prst="roundRect">
            <a:avLst>
              <a:gd name="adj" fmla="val 7009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Return image for Buddhist places of worship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568668669"/>
      </p:ext>
    </p:extLst>
  </p:cSld>
</p:sld>
</file>

<file path=ppt/theme/theme1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2026-08-19T12:02:26.8160000Z</dcterms:created>
  <dcterms:modified xsi:type="dcterms:W3CDTF">2026-08-19T12:02:26.8160000Z</dcterms:modified>
</coreProperties>
</file>