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2c58c7846b254e7a" /><Relationship Type="http://schemas.openxmlformats.org/officeDocument/2006/relationships/extended-properties" Target="/docProps/app.xml" Id="R07b8d9a65d594e17" /><Relationship Type="http://schemas.openxmlformats.org/officeDocument/2006/relationships/officeDocument" Target="/ppt/presentation.xml" Id="R0ac98c7ce0d14a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87ee84b5384757"/>
    <p:sldMasterId xmlns:r="http://schemas.openxmlformats.org/officeDocument/2006/relationships" id="2147483662" r:id="Rbdf48a5ae1054cc8"/>
  </p:sldMasterIdLst>
  <p:notesMasterIdLst>
    <p:notesMasterId xmlns:r="http://schemas.openxmlformats.org/officeDocument/2006/relationships" r:id="R29132d90fbfd4bc1"/>
  </p:notesMasterIdLst>
  <p:sldIdLst>
    <p:sldId xmlns:r="http://schemas.openxmlformats.org/officeDocument/2006/relationships" id="256" r:id="R6b8b935ba7434f16"/>
    <p:sldId xmlns:r="http://schemas.openxmlformats.org/officeDocument/2006/relationships" id="257" r:id="R76cd3856648946c3"/>
    <p:sldId xmlns:r="http://schemas.openxmlformats.org/officeDocument/2006/relationships" id="258" r:id="R009f96707d3e4710"/>
    <p:sldId xmlns:r="http://schemas.openxmlformats.org/officeDocument/2006/relationships" id="259" r:id="Rf3fb40f9dc6e4a97"/>
    <p:sldId xmlns:r="http://schemas.openxmlformats.org/officeDocument/2006/relationships" id="260" r:id="Rc9733763aa904a66"/>
    <p:sldId xmlns:r="http://schemas.openxmlformats.org/officeDocument/2006/relationships" id="261" r:id="R30ae5dddefb34820"/>
    <p:sldId xmlns:r="http://schemas.openxmlformats.org/officeDocument/2006/relationships" id="262" r:id="Ra8acdde416634dd6"/>
    <p:sldId xmlns:r="http://schemas.openxmlformats.org/officeDocument/2006/relationships" id="263" r:id="Rc49737e7f4784377"/>
    <p:sldId xmlns:r="http://schemas.openxmlformats.org/officeDocument/2006/relationships" id="264" r:id="R291592eae69b46d5"/>
    <p:sldId xmlns:r="http://schemas.openxmlformats.org/officeDocument/2006/relationships" id="265" r:id="Rc41741571d7342ab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bde9ae65e8074cf9" /><Relationship Type="http://schemas.openxmlformats.org/officeDocument/2006/relationships/slideMaster" Target="/ppt/slideMasters/slideMaster1.xml" Id="R7287ee84b5384757" /><Relationship Type="http://schemas.openxmlformats.org/officeDocument/2006/relationships/slideMaster" Target="/ppt/slideMasters/slideMaster2.xml" Id="Rbdf48a5ae1054cc8" /><Relationship Type="http://schemas.openxmlformats.org/officeDocument/2006/relationships/notesMaster" Target="/ppt/notesMasters/notesMaster1.xml" Id="R29132d90fbfd4bc1" /><Relationship Type="http://schemas.openxmlformats.org/officeDocument/2006/relationships/presProps" Target="/ppt/presProps.xml" Id="R8e0bd930882d40c8" /><Relationship Type="http://schemas.openxmlformats.org/officeDocument/2006/relationships/viewProps" Target="/ppt/viewProps.xml" Id="Re514e0023a9c4ead" /><Relationship Type="http://schemas.openxmlformats.org/officeDocument/2006/relationships/tableStyles" Target="/ppt/tableStyles.xml" Id="R993d04e86d114595" /><Relationship Type="http://schemas.openxmlformats.org/officeDocument/2006/relationships/slide" Target="/ppt/slides/slide1.xml" Id="R6b8b935ba7434f16" /><Relationship Type="http://schemas.openxmlformats.org/officeDocument/2006/relationships/slide" Target="/ppt/slides/slide2.xml" Id="R76cd3856648946c3" /><Relationship Type="http://schemas.openxmlformats.org/officeDocument/2006/relationships/slide" Target="/ppt/slides/slide3.xml" Id="R009f96707d3e4710" /><Relationship Type="http://schemas.openxmlformats.org/officeDocument/2006/relationships/slide" Target="/ppt/slides/slide4.xml" Id="Rf3fb40f9dc6e4a97" /><Relationship Type="http://schemas.openxmlformats.org/officeDocument/2006/relationships/slide" Target="/ppt/slides/slide5.xml" Id="Rc9733763aa904a66" /><Relationship Type="http://schemas.openxmlformats.org/officeDocument/2006/relationships/slide" Target="/ppt/slides/slide6.xml" Id="R30ae5dddefb34820" /><Relationship Type="http://schemas.openxmlformats.org/officeDocument/2006/relationships/slide" Target="/ppt/slides/slide7.xml" Id="Ra8acdde416634dd6" /><Relationship Type="http://schemas.openxmlformats.org/officeDocument/2006/relationships/slide" Target="/ppt/slides/slide8.xml" Id="Rc49737e7f4784377" /><Relationship Type="http://schemas.openxmlformats.org/officeDocument/2006/relationships/slide" Target="/ppt/slides/slide9.xml" Id="R291592eae69b46d5" /><Relationship Type="http://schemas.openxmlformats.org/officeDocument/2006/relationships/slide" Target="/ppt/slides/slide10.xml" Id="Rc41741571d7342ab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a49e120718184577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9022367917054f30" /><Relationship Type="http://schemas.openxmlformats.org/officeDocument/2006/relationships/notesMaster" Target="/ppt/notesMasters/notesMaster1.xml" Id="R4535ee2738784c9e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457ea65764144aca" /><Relationship Type="http://schemas.openxmlformats.org/officeDocument/2006/relationships/notesMaster" Target="/ppt/notesMasters/notesMaster1.xml" Id="Rf727a3377ab349de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54f0bfbe0ebf4f03" /><Relationship Type="http://schemas.openxmlformats.org/officeDocument/2006/relationships/notesMaster" Target="/ppt/notesMasters/notesMaster1.xml" Id="Raabb8ca2ec1440a0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666c7485b0a04d6b" /><Relationship Type="http://schemas.openxmlformats.org/officeDocument/2006/relationships/notesMaster" Target="/ppt/notesMasters/notesMaster1.xml" Id="R9d3fd3a9773646e4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6c89c007be134acc" /><Relationship Type="http://schemas.openxmlformats.org/officeDocument/2006/relationships/notesMaster" Target="/ppt/notesMasters/notesMaster1.xml" Id="R7087447e3ed146bf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14b2ade96f894f04" /><Relationship Type="http://schemas.openxmlformats.org/officeDocument/2006/relationships/notesMaster" Target="/ppt/notesMasters/notesMaster1.xml" Id="R751e4da4f6314812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3cc355ef6b224a31" /><Relationship Type="http://schemas.openxmlformats.org/officeDocument/2006/relationships/notesMaster" Target="/ppt/notesMasters/notesMaster1.xml" Id="Rc529991629d642c6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1ccbd443e0e046a9" /><Relationship Type="http://schemas.openxmlformats.org/officeDocument/2006/relationships/notesMaster" Target="/ppt/notesMasters/notesMaster1.xml" Id="R2d9bac5539c34372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11c6ae0d7a694867" /><Relationship Type="http://schemas.openxmlformats.org/officeDocument/2006/relationships/notesMaster" Target="/ppt/notesMasters/notesMaster1.xml" Id="R41a035c2772142e0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e5beb79622f641b2" /><Relationship Type="http://schemas.openxmlformats.org/officeDocument/2006/relationships/notesMaster" Target="/ppt/notesMasters/notesMaster1.xml" Id="Rd4bbe4274b444b74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https://idp.bl.uk/discover/learning/buddhism-on-the-silk-roads/articles/buddhism-on-the-ground/buddhist-religious-life/</a:t>
            </a:r>
          </a:p>
          <a:p xmlns:a="http://schemas.openxmlformats.org/drawingml/2006/main">
            <a:r>
              <a:t>- https://cdn.amaravati.org/wp-content/uploads/2014/09/Rituals-and-Observances-Ajahn-Sucitto-and-Candasiri.pdf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User-owned title-image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https://idp.bl.uk/discover/learning/buddhism-on-the-silk-roads/articles/buddhism-on-the-ground/buddhist-religious-life/</a:t>
            </a:r>
          </a:p>
          <a:p xmlns:a="http://schemas.openxmlformats.org/drawingml/2006/main">
            <a:r>
              <a:t>- https://cdn.amaravati.org/wp-content/uploads/2014/09/Rituals-and-Observances-Ajahn-Sucitto-and-Candasiri.pdf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C:\Users\lroox\OneDrive\Documents\ChatGPT\The great GCSE rebuild\workstreams\wp01-specification\coverage-ledger.json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https://idp.bl.uk/discover/learning/buddhism-on-the-silk-roads/articles/buddhism-on-the-ground/buddhist-religious-life/</a:t>
            </a:r>
          </a:p>
          <a:p xmlns:a="http://schemas.openxmlformats.org/drawingml/2006/main">
            <a:r>
              <a:t>- https://cdn.amaravati.org/wp-content/uploads/2014/09/Rituals-and-Observances-Ajahn-Sucitto-and-Candasiri.pdf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https://idp.bl.uk/discover/learning/buddhism-on-the-silk-roads/articles/buddhism-on-the-ground/buddhist-religious-life/</a:t>
            </a:r>
          </a:p>
          <a:p xmlns:a="http://schemas.openxmlformats.org/drawingml/2006/main">
            <a:r>
              <a:t>- https://cdn.amaravati.org/wp-content/uploads/2014/09/Rituals-and-Observances-Ajahn-Sucitto-and-Candasiri.pdf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https://idp.bl.uk/discover/learning/buddhism-on-the-silk-roads/articles/buddhism-on-the-ground/buddhist-religious-life/</a:t>
            </a:r>
          </a:p>
          <a:p xmlns:a="http://schemas.openxmlformats.org/drawingml/2006/main">
            <a:r>
              <a:t>- https://cdn.amaravati.org/wp-content/uploads/2014/09/Rituals-and-Observances-Ajahn-Sucitto-and-Candasiri.pdf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https://idp.bl.uk/discover/learning/buddhism-on-the-silk-roads/articles/buddhism-on-the-ground/buddhist-religious-life/</a:t>
            </a:r>
          </a:p>
          <a:p xmlns:a="http://schemas.openxmlformats.org/drawingml/2006/main">
            <a:r>
              <a:t>- https://cdn.amaravati.org/wp-content/uploads/2014/09/Rituals-and-Observances-Ajahn-Sucitto-and-Candasiri.pdf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https://idp.bl.uk/discover/learning/buddhism-on-the-silk-roads/articles/buddhism-on-the-ground/buddhist-religious-life/</a:t>
            </a:r>
          </a:p>
          <a:p xmlns:a="http://schemas.openxmlformats.org/drawingml/2006/main">
            <a:r>
              <a:t>- https://cdn.amaravati.org/wp-content/uploads/2014/09/Rituals-and-Observances-Ajahn-Sucitto-and-Candasiri.pdf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https://idp.bl.uk/discover/learning/buddhism-on-the-silk-roads/articles/buddhism-on-the-ground/buddhist-religious-life/</a:t>
            </a:r>
          </a:p>
          <a:p xmlns:a="http://schemas.openxmlformats.org/drawingml/2006/main">
            <a:r>
              <a:t>- https://cdn.amaravati.org/wp-content/uploads/2014/09/Rituals-and-Observances-Ajahn-Sucitto-and-Candasiri.pdf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https://idp.bl.uk/discover/learning/buddhism-on-the-silk-roads/articles/buddhism-on-the-ground/buddhist-religious-life/</a:t>
            </a:r>
          </a:p>
          <a:p xmlns:a="http://schemas.openxmlformats.org/drawingml/2006/main">
            <a:r>
              <a:t>- https://cdn.amaravati.org/wp-content/uploads/2014/09/Rituals-and-Observances-Ajahn-Sucitto-and-Candasiri.pdf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https://idp.bl.uk/discover/learning/buddhism-on-the-silk-roads/articles/buddhism-on-the-ground/buddhist-religious-life/</a:t>
            </a:r>
          </a:p>
          <a:p xmlns:a="http://schemas.openxmlformats.org/drawingml/2006/main">
            <a:r>
              <a:t>- https://cdn.amaravati.org/wp-content/uploads/2014/09/Rituals-and-Observances-Ajahn-Sucitto-and-Candasiri.pdf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User-owned image placeholders; no external image assets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05a7e0730b44b4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606cfe5f284698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5f6107ab0144b1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1fae7e7f2c4ce7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7d56e37137450b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aee6c26a3814427b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b88ee41f309043d9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7b3939d9fe6f49b6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5c235e062b67454b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0270e807024d87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49a5c670d84ff4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513d70041f4b19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0a639e522d40db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109f8c5ddf4301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5c45c45ca540ad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66a2c0ca234e73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c1d452b3ec48a6" /></Relationships>
</file>

<file path=ppt/slideLayouts/slideLayout1.xml><?xml version="1.0" encoding="utf-8"?>
<p:sldLayout xmlns:p="http://schemas.openxmlformats.org/presentationml/2006/main" preserve="1" userDrawn="1">
  <p:cSld name="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98000"/>
                <a:lumOff val="2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7CD5CE6-C1BD-17D0-3576-C0850839D1E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64820" y="467360"/>
            <a:ext cx="11262360" cy="4837113"/>
          </a:xfrm>
        </p:spPr>
        <p:txBody>
          <a:bodyPr xmlns:a="http://schemas.openxmlformats.org/drawingml/2006/main" anchor="ctr"/>
          <a:lstStyle xmlns:a="http://schemas.openxmlformats.org/drawingml/2006/main">
            <a:lvl1pPr algn="ctr">
              <a:buNone/>
              <a:defRPr sz="11500" b="1"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9FE05760-1C18-A889-6C7A-48266F8C33D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5304473"/>
            <a:ext cx="9144000" cy="1188402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 algn="ctr">
              <a:buNone/>
              <a:defRPr sz="2800" i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6C48C2F-FFF0-3BD1-7A65-E7257CFE85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082C65D0-441F-4A08-A661-964315BDD1A3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D9C15C-973C-49FD-3321-74CE5CC808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685622-31F9-4730-156D-0EE64AA5CF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-6825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6DFE210-1E49-10F6-8965-73FE97211F4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7" y="499403"/>
            <a:ext cx="5419963" cy="610889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B8AC2A0-4F1F-4CBE-A39D-F4575A80D0FB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D2AC4D-079E-BD41-5C2F-9F68267E09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735EE07-C69D-4A79-BA49-FB33B2D9674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4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58013A-63A7-3667-E388-8A47A268732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8_Title and Content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56F8530-C384-4674-BB79-C654E14EF38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Title, Publisher. (M’s”) [Slide #] – [URL]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Resources</a:t>
            </a:r>
          </a:p>
        </p:txBody>
      </p:sp>
    </p:spTree>
  </p:cSld>
</p:sldLayout>
</file>

<file path=ppt/slideLayouts/slideLayout15.xml><?xml version="1.0" encoding="utf-8"?>
<p:sldLayout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YX,LX – Document Title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Materials</a:t>
            </a:r>
          </a:p>
        </p:txBody>
      </p:sp>
    </p:spTree>
  </p:cSld>
</p:sldLayout>
</file>

<file path=ppt/slideLayouts/slideLayout16.xml><?xml version="1.0" encoding="utf-8"?>
<p:sldLayout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3D035B6-E20E-36D4-E75D-8559B2E25E0A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Author. </a:t>
            </a:r>
            <a:r>
              <a:rPr i="1"/>
              <a:t>Title</a:t>
            </a:r>
            <a:r>
              <a:t>. Print House: Publisher, Date. #ISBN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References</a:t>
            </a:r>
          </a:p>
        </p:txBody>
      </p:sp>
    </p:spTree>
  </p:cSld>
</p:sldLayout>
</file>

<file path=ppt/slideLayouts/slideLayout17.xml><?xml version="1.0" encoding="utf-8"?>
<p:sldLayout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157788" y="5909400"/>
            <a:ext cx="720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dk1">
              <a:alpha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144000" indent="0" algn="l" defTabSz="914400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chemeClr val="bg2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r>
              <a:t>Title, Artist. Date.</a:t>
            </a:r>
          </a:p>
        </p:txBody>
      </p:sp>
    </p:spTree>
  </p:cSld>
</p:sldLayout>
</file>

<file path=ppt/slideLayouts/slideLayout2.xml><?xml version="1.0" encoding="utf-8"?>
<p:sldLayout xmlns:p="http://schemas.openxmlformats.org/presentationml/2006/main" userDrawn="1">
  <p:cSld name="1_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4C8E104-B55B-31E4-8849-0CD9954966D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8786CED-72B0-AB0C-6370-11F03E33F2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A3B219-CAF7-46F4-A3F5-A537AEF86B11}" type="datetime1">
              <a:t>8/18/2026</a:t>
            </a:fld>
            <a:endParaRPr/>
          </a:p>
        </p:txBody>
      </p:sp>
      <p:sp>
        <p:nvSpPr>
          <p:cNvPr id="14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7BF2DB7-C769-95B2-758C-12FCDF2986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2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164FB7-9DD3-6E08-05D1-A3C165D7F0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22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9371DD-BBD3-4487-190C-12EF01DDBE5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835613E-DE3D-40E1-997D-6BA1673DCE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7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4EBD78A-417B-A9EE-B3B1-D66544678F9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7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B27B38-995A-54B7-057A-D4A0FE4EAA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35E647E-ED87-4D05-9F83-49A98077B9A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8" y="1837056"/>
            <a:ext cx="5596598" cy="4771242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F0357DB-9922-6C0F-56CF-E24D9320B6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38CA8A-3428-476F-8D2C-619DA176B5B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5C2B31-079A-16F6-9A37-DE09318B83F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E03160-6161-4CC1-99C3-354D8A8FCA0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8BCE855-2A66-74A5-5A8F-9C9C8807CC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7E49E4A-6932-4B3B-838F-8BC15D79B14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2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86F8230-4C53-9CEB-BAE1-A9144959F1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4A1A3A6-AA1C-4C1A-A4AB-09B06E6443F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8D5E70-84D4-0F33-1F0F-2DC41AB4EFE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cfb0a0f7285f4af5" /><Relationship Type="http://schemas.openxmlformats.org/officeDocument/2006/relationships/slideLayout" Target="/ppt/slideLayouts/slideLayout1.xml" Id="R2d3fe988d57443c9" /><Relationship Type="http://schemas.openxmlformats.org/officeDocument/2006/relationships/slideLayout" Target="/ppt/slideLayouts/slideLayout2.xml" Id="R214e0c9b6c954c95" /><Relationship Type="http://schemas.openxmlformats.org/officeDocument/2006/relationships/slideLayout" Target="/ppt/slideLayouts/slideLayout3.xml" Id="Rd267cc46a06e4c5e" /><Relationship Type="http://schemas.openxmlformats.org/officeDocument/2006/relationships/slideLayout" Target="/ppt/slideLayouts/slideLayout4.xml" Id="R4e7bf41273b64690" /><Relationship Type="http://schemas.openxmlformats.org/officeDocument/2006/relationships/slideLayout" Target="/ppt/slideLayouts/slideLayout5.xml" Id="R2a2b4cf6a3b54d02" /><Relationship Type="http://schemas.openxmlformats.org/officeDocument/2006/relationships/slideLayout" Target="/ppt/slideLayouts/slideLayout6.xml" Id="R6ae53eb614b34fe8" /><Relationship Type="http://schemas.openxmlformats.org/officeDocument/2006/relationships/slideLayout" Target="/ppt/slideLayouts/slideLayout7.xml" Id="Ra08de6f3243a42dc" /><Relationship Type="http://schemas.openxmlformats.org/officeDocument/2006/relationships/slideLayout" Target="/ppt/slideLayouts/slideLayout8.xml" Id="R28056f6152ba4285" /><Relationship Type="http://schemas.openxmlformats.org/officeDocument/2006/relationships/slideLayout" Target="/ppt/slideLayouts/slideLayout9.xml" Id="R94f096fe0c4847e9" /><Relationship Type="http://schemas.openxmlformats.org/officeDocument/2006/relationships/slideLayout" Target="/ppt/slideLayouts/slideLayout10.xml" Id="R4258574e9a454929" /><Relationship Type="http://schemas.openxmlformats.org/officeDocument/2006/relationships/slideLayout" Target="/ppt/slideLayouts/slideLayout11.xml" Id="R3b1e95a48a02405d" /><Relationship Type="http://schemas.openxmlformats.org/officeDocument/2006/relationships/slideLayout" Target="/ppt/slideLayouts/slideLayout12.xml" Id="Rdc96c253e95644af" /><Relationship Type="http://schemas.openxmlformats.org/officeDocument/2006/relationships/slideLayout" Target="/ppt/slideLayouts/slideLayout13.xml" Id="Rb7ed819f1c464fa4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16ec6a118e374070" /><Relationship Type="http://schemas.openxmlformats.org/officeDocument/2006/relationships/slideLayout" Target="/ppt/slideLayouts/slideLayout14.xml" Id="R4c2ae0bdacb74649" /><Relationship Type="http://schemas.openxmlformats.org/officeDocument/2006/relationships/slideLayout" Target="/ppt/slideLayouts/slideLayout15.xml" Id="R2647cbb3ca96439f" /><Relationship Type="http://schemas.openxmlformats.org/officeDocument/2006/relationships/slideLayout" Target="/ppt/slideLayouts/slideLayout16.xml" Id="R42a0c9bf43b247a4" /><Relationship Type="http://schemas.openxmlformats.org/officeDocument/2006/relationships/slideLayout" Target="/ppt/slideLayouts/slideLayout17.xml" Id="Rbcb75b2e93644d05" /></Relationships>
</file>

<file path=ppt/slideMasters/slideMaster1.xml><?xml version="1.0" encoding="utf-8"?>
<p:sldMaster xmlns:p="http://schemas.openxmlformats.org/presentationml/2006/main">
  <p:cSld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D0E148A-F1CD-0C5A-623D-E33DA76E80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1"/>
            <a:ext cx="9977120" cy="16906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3fe988d57443c9"/>
    <p:sldLayoutId xmlns:r="http://schemas.openxmlformats.org/officeDocument/2006/relationships" id="2147483650" r:id="R214e0c9b6c954c95"/>
    <p:sldLayoutId xmlns:r="http://schemas.openxmlformats.org/officeDocument/2006/relationships" id="2147483651" r:id="Rd267cc46a06e4c5e"/>
    <p:sldLayoutId xmlns:r="http://schemas.openxmlformats.org/officeDocument/2006/relationships" id="2147483652" r:id="R4e7bf41273b64690"/>
    <p:sldLayoutId xmlns:r="http://schemas.openxmlformats.org/officeDocument/2006/relationships" id="2147483653" r:id="R2a2b4cf6a3b54d02"/>
    <p:sldLayoutId xmlns:r="http://schemas.openxmlformats.org/officeDocument/2006/relationships" id="2147483654" r:id="R6ae53eb614b34fe8"/>
    <p:sldLayoutId xmlns:r="http://schemas.openxmlformats.org/officeDocument/2006/relationships" id="2147483655" r:id="Ra08de6f3243a42dc"/>
    <p:sldLayoutId xmlns:r="http://schemas.openxmlformats.org/officeDocument/2006/relationships" id="2147483656" r:id="R28056f6152ba4285"/>
    <p:sldLayoutId xmlns:r="http://schemas.openxmlformats.org/officeDocument/2006/relationships" id="2147483657" r:id="R94f096fe0c4847e9"/>
    <p:sldLayoutId xmlns:r="http://schemas.openxmlformats.org/officeDocument/2006/relationships" id="2147483658" r:id="R4258574e9a454929"/>
    <p:sldLayoutId xmlns:r="http://schemas.openxmlformats.org/officeDocument/2006/relationships" id="2147483659" r:id="R3b1e95a48a02405d"/>
    <p:sldLayoutId xmlns:r="http://schemas.openxmlformats.org/officeDocument/2006/relationships" id="2147483660" r:id="Rdc96c253e95644af"/>
    <p:sldLayoutId xmlns:r="http://schemas.openxmlformats.org/officeDocument/2006/relationships" id="2147483661" r:id="Rb7ed819f1c464fa4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3">
        <a:schemeClr xmlns:a="http://schemas.openxmlformats.org/drawingml/2006/main" val="bg2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4c2ae0bdacb74649"/>
    <p:sldLayoutId xmlns:r="http://schemas.openxmlformats.org/officeDocument/2006/relationships" id="2147483664" r:id="R2647cbb3ca96439f"/>
    <p:sldLayoutId xmlns:r="http://schemas.openxmlformats.org/officeDocument/2006/relationships" id="2147483665" r:id="R42a0c9bf43b247a4"/>
    <p:sldLayoutId xmlns:r="http://schemas.openxmlformats.org/officeDocument/2006/relationships" id="2147483666" r:id="Rbcb75b2e93644d05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bg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3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6d62261ceb4e3a" /><Relationship Type="http://schemas.openxmlformats.org/officeDocument/2006/relationships/notesSlide" Target="/ppt/notesSlides/notesSlide1.xml" Id="R5995868243d5459f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4dd4633a6633407b" /><Relationship Type="http://schemas.openxmlformats.org/officeDocument/2006/relationships/hyperlink" Target="https://www.eduqas.co.uk/media/w42hvhgp/eduqas-gcse-rs-spec-full-from-2016-e-1109.pdf" TargetMode="External" Id="R73185b6098244427" /><Relationship Type="http://schemas.openxmlformats.org/officeDocument/2006/relationships/hyperlink" Target="https://idp.bl.uk/discover/learning/buddhism-on-the-silk-roads/articles/buddhism-on-the-ground/buddhist-religious-life/" TargetMode="External" Id="R53dd76fc066649c1" /><Relationship Type="http://schemas.openxmlformats.org/officeDocument/2006/relationships/hyperlink" Target="https://cdn.amaravati.org/wp-content/uploads/2014/09/Rituals-and-Observances-Ajahn-Sucitto-and-Candasiri.pdf" TargetMode="External" Id="R2d479fc0769547c7" /><Relationship Type="http://schemas.openxmlformats.org/officeDocument/2006/relationships/hyperlink" Target="https://www.eduqas.co.uk/media/jj5ottgk/wjec-eduqas-gcse-9-1-religious-studies-a-guidance-for-teaching.pdf" TargetMode="External" Id="Rac13c9bca741435f" /><Relationship Type="http://schemas.openxmlformats.org/officeDocument/2006/relationships/notesSlide" Target="/ppt/notesSlides/notesSlide10.xml" Id="R9a50647ad6d843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913890cc33aa40d5" /><Relationship Type="http://schemas.openxmlformats.org/officeDocument/2006/relationships/notesSlide" Target="/ppt/notesSlides/notesSlide2.xml" Id="R6becb93ce3404f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0.xml" Id="R719e5fb7b8474ca5" /><Relationship Type="http://schemas.openxmlformats.org/officeDocument/2006/relationships/notesSlide" Target="/ppt/notesSlides/notesSlide3.xml" Id="Re93ec1f2be2243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25a581a04bd149b8" /><Relationship Type="http://schemas.openxmlformats.org/officeDocument/2006/relationships/notesSlide" Target="/ppt/notesSlides/notesSlide4.xml" Id="R63aa21a707b748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829ac5ba88c44e1c" /><Relationship Type="http://schemas.openxmlformats.org/officeDocument/2006/relationships/notesSlide" Target="/ppt/notesSlides/notesSlide5.xml" Id="R01948a55f1714b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d5803c5ba01b4638" /><Relationship Type="http://schemas.openxmlformats.org/officeDocument/2006/relationships/notesSlide" Target="/ppt/notesSlides/notesSlide6.xml" Id="R398a71ed3dca45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289ca3fd7bf84cb0" /><Relationship Type="http://schemas.openxmlformats.org/officeDocument/2006/relationships/notesSlide" Target="/ppt/notesSlides/notesSlide7.xml" Id="Rf093997ea3d64fe7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6824664b12284b93" /><Relationship Type="http://schemas.openxmlformats.org/officeDocument/2006/relationships/notesSlide" Target="/ppt/notesSlides/notesSlide8.xml" Id="R3fd19a3dfc3a412b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14f5e5149468432f" /><Relationship Type="http://schemas.openxmlformats.org/officeDocument/2006/relationships/notesSlide" Target="/ppt/notesSlides/notesSlide9.xml" Id="R126b86dea00145b7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 Image Placeholder">
            <a:extLst xmlns:a="http://schemas.openxmlformats.org/drawingml/2006/main">
              <a:ext uri="{FF2B5EF4-FFF2-40B4-BE49-F238E27FC236}">
                <a16:creationId xmlns:a16="http://schemas.microsoft.com/office/drawing/2014/main" id="{A527010A-ED85-4788-A908-5B82E5B7BD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66700" tIns="247650" rIns="266700" bIns="24765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IMAGE PLACEHOLDER — USER TO REPLACE
Full-bleed lesson image · crop to fill</a:t>
            </a:r>
          </a:p>
        </p:txBody>
      </p:sp>
      <p:sp>
        <p:nvSpPr>
          <p:cNvPr id="13" name="Legacy Template Gradient Overlay">
            <a:extLst xmlns:a="http://schemas.openxmlformats.org/drawingml/2006/main">
              <a:ext uri="{FF2B5EF4-FFF2-40B4-BE49-F238E27FC236}">
                <a16:creationId xmlns:a16="http://schemas.microsoft.com/office/drawing/2014/main" id="{C2A80E6E-04B7-4BA8-A6D8-9F57DC8469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73737">
                  <a:alpha val="40000"/>
                </a:srgbClr>
              </a:gs>
              <a:gs pos="50000">
                <a:srgbClr val="343434">
                  <a:alpha val="57000"/>
                </a:srgbClr>
              </a:gs>
              <a:gs pos="100000">
                <a:srgbClr val="292929">
                  <a:alpha val="76000"/>
                </a:srgbClr>
              </a:gs>
            </a:gsLst>
            <a:lin ang="27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2F080A9-C9E9-813D-180B-FD1F6706DD0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57200" y="1123950"/>
            <a:ext cx="11277600" cy="232410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Veneration and Mudras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B05C82C-9950-480D-F529-EB749EC949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476625"/>
            <a:ext cx="9144000" cy="104775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5"/>
          <a:fontRef xmlns:a="http://schemas.openxmlformats.org/drawingml/2006/main" idx="major"/>
        </p:style>
        <p:txBody>
          <a:bodyPr xmlns:a="http://schemas.openxmlformats.org/drawingml/2006/main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rPr>
              <a:t>Veneration, Not Worship?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668112B-1D9D-6B32-A7C6-FC87F53BEE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D2D0CB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78288A9-105B-4A33-8185-29E58726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5A84E"/>
                </a:solidFill>
              </a:defRPr>
            </a:pP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C5A84E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9" name="Guide Pill GCSE">
            <a:extLst xmlns:a="http://schemas.openxmlformats.org/drawingml/2006/main">
              <a:ext uri="{FF2B5EF4-FFF2-40B4-BE49-F238E27FC236}">
                <a16:creationId xmlns:a16="http://schemas.microsoft.com/office/drawing/2014/main" id="{0BE9E06E-CFBD-440D-AE9B-874AC6B0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419850"/>
            <a:ext cx="7429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GCSE</a:t>
            </a:r>
          </a:p>
        </p:txBody>
      </p:sp>
      <p:sp>
        <p:nvSpPr>
          <p:cNvPr id="10" name="Guide Pill UNIT NAME">
            <a:extLst xmlns:a="http://schemas.openxmlformats.org/drawingml/2006/main">
              <a:ext uri="{FF2B5EF4-FFF2-40B4-BE49-F238E27FC236}">
                <a16:creationId xmlns:a16="http://schemas.microsoft.com/office/drawing/2014/main" id="{F8A7B39C-86BB-492A-B87D-C7D8EEF1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419850"/>
            <a:ext cx="16383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3F8C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BUDDHIST PRACTICES</a:t>
            </a:r>
          </a:p>
        </p:txBody>
      </p:sp>
      <p:sp>
        <p:nvSpPr>
          <p:cNvPr id="11" name="Guide Pill LESSON X">
            <a:extLst xmlns:a="http://schemas.openxmlformats.org/drawingml/2006/main">
              <a:ext uri="{FF2B5EF4-FFF2-40B4-BE49-F238E27FC236}">
                <a16:creationId xmlns:a16="http://schemas.microsoft.com/office/drawing/2014/main" id="{2712EAE1-FED1-4153-AFDF-2C396FDE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6419850"/>
            <a:ext cx="10668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D6385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LESSON 10</a:t>
            </a:r>
          </a:p>
        </p:txBody>
      </p:sp>
    </p:spTree>
    <p:extLst>
      <p:ext uri="{BB962C8B-B14F-4D97-AF65-F5344CB8AC3E}">
        <p14:creationId xmlns:p14="http://schemas.microsoft.com/office/powerpoint/2010/main" val="232687300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BUDDHISM  |  LESSON 10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9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73185b6098244427"/>
              </a:rPr>
              <a:t>GCSE Religious Studies Route A</a:t>
            </a:r>
            <a:r>
              <a:t>. Version 4, 2025. [Throughout]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British Library International Dunhuang Programme.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53dd76fc066649c1"/>
              </a:rPr>
              <a:t>Buddhist religious life</a:t>
            </a:r>
            <a:r>
              <a:t>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Amaravati Buddhist Monastery.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2d479fc0769547c7"/>
              </a:rPr>
              <a:t>Buddhist Rituals and Observances</a:t>
            </a:r>
            <a:r>
              <a:t>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Eduqas/WJEC.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ac13c9bca741435f"/>
              </a:rPr>
              <a:t>GCSE Religious Studies Route A Guidance for Teaching</a:t>
            </a:r>
            <a:r>
              <a:t>. Version 2. [Teaching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Images: user-owned placeholders; final assets and licences to be supplied. [Title; labelled visual frames]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DC21944-6610-E1E8-754B-72CEAAD9EAF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3619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3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Veneration and Mudras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EF3B09C2-7FAF-028E-C553-BEEDDE2EE71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3219CE3F-4C87-BC27-1B62-DFE3F9C0D79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10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2A79A11-85FD-2C3D-C9BE-CAE6B6F3EC2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1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080CB548-81FB-FB00-4A08-F0C434EA1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Aims: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F4D80339-1288-F220-44DB-826DE2C17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797137"/>
            <a:ext cx="5596597" cy="2647884"/>
          </a:xfrm>
          <a:prstGeom xmlns:a="http://schemas.openxmlformats.org/drawingml/2006/main" prst="roundRect">
            <a:avLst>
              <a:gd name="adj" fmla="val 1079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Understand</a:t>
            </a:r>
            <a:r>
              <a:t> veneration and mudras.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Assess</a:t>
            </a:r>
            <a:r>
              <a:t> how evidence shapes the main viewpoints.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Critically Evaluate</a:t>
            </a:r>
            <a:r>
              <a:t> the most defensible judgement.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FDCC60-BDDB-6E89-89D8-18065DA97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3710727"/>
            <a:ext cx="1962150" cy="1953602"/>
          </a:xfrm>
          <a:prstGeom xmlns:a="http://schemas.openxmlformats.org/drawingml/2006/main" prst="roundRect">
            <a:avLst>
              <a:gd name="adj" fmla="val 9751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Starter: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6995697E-C28E-8522-9EFD-54951D6D9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4257114"/>
            <a:ext cx="5596597" cy="1934136"/>
          </a:xfrm>
          <a:prstGeom xmlns:a="http://schemas.openxmlformats.org/drawingml/2006/main" prst="roundRect">
            <a:avLst>
              <a:gd name="adj" fmla="val 1477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mudra.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Distinguish veneration and offering.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Explain why this issue matters.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51E205F-D681-4016-94E2-BA6DFEE36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Guide Panel 2">
            <a:extLst xmlns:a="http://schemas.openxmlformats.org/drawingml/2006/main">
              <a:ext uri="{FF2B5EF4-FFF2-40B4-BE49-F238E27FC236}">
                <a16:creationId xmlns:a16="http://schemas.microsoft.com/office/drawing/2014/main" id="{A0BBA1F8-36E7-4EAF-B766-7111C5DC7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4"/>
              </a:spcAft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KEY QUESTION</a:t>
            </a:r>
          </a:p>
          <a:p xmlns:a="http://schemas.openxmlformats.org/drawingml/2006/main">
            <a:pPr algn="ctr"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D2D0CB"/>
                </a:solidFill>
              </a:rPr>
              <a:t>Veneration, Not Worship?</a:t>
            </a:r>
          </a:p>
        </p:txBody>
      </p:sp>
    </p:spTree>
    <p:extLst>
      <p:ext uri="{BB962C8B-B14F-4D97-AF65-F5344CB8AC3E}">
        <p14:creationId xmlns:p14="http://schemas.microsoft.com/office/powerpoint/2010/main" val="300955359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22903F5-BC55-CC95-2441-BB4C12990F24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Core Context</a:t>
            </a:r>
          </a:p>
        </p:txBody>
      </p:sp>
      <p:sp>
        <p:nvSpPr>
          <p:cNvPr id="3" name="Date Placeholder 2">
            <a:extLst xmlns:a="http://schemas.openxmlformats.org/drawingml/2006/main">
              <a:ext uri="{FF2B5EF4-FFF2-40B4-BE49-F238E27FC236}">
                <a16:creationId xmlns:a16="http://schemas.microsoft.com/office/drawing/2014/main" id="{A30A6F52-FD24-16F9-D537-94F60FC31A2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4" name="Footer Placeholder 3">
            <a:extLst xmlns:a="http://schemas.openxmlformats.org/drawingml/2006/main">
              <a:ext uri="{FF2B5EF4-FFF2-40B4-BE49-F238E27FC236}">
                <a16:creationId xmlns:a16="http://schemas.microsoft.com/office/drawing/2014/main" id="{DC62D623-BC1C-A59B-776D-051E5A986F29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10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B47EB5FE-398A-48A2-AD25-68D6ADF86F7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2</a:t>
            </a:r>
          </a:p>
        </p:txBody>
      </p:sp>
      <p:sp>
        <p:nvSpPr>
          <p:cNvPr id="8" name="Rectangle: Rounded Corners 7">
            <a:extLst xmlns:a="http://schemas.openxmlformats.org/drawingml/2006/main">
              <a:ext uri="{FF2B5EF4-FFF2-40B4-BE49-F238E27FC236}">
                <a16:creationId xmlns:a16="http://schemas.microsoft.com/office/drawing/2014/main" id="{CFCB0E76-EE8C-E4A9-15B3-A2B1CCB28E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249702"/>
            <a:ext cx="1962150" cy="1962042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Context:</a:t>
            </a:r>
          </a:p>
        </p:txBody>
      </p:sp>
      <p:sp>
        <p:nvSpPr>
          <p:cNvPr id="9" name="Rectangle: Rounded Corners 8">
            <a:extLst xmlns:a="http://schemas.openxmlformats.org/drawingml/2006/main">
              <a:ext uri="{FF2B5EF4-FFF2-40B4-BE49-F238E27FC236}">
                <a16:creationId xmlns:a16="http://schemas.microsoft.com/office/drawing/2014/main" id="{5F798B99-2CE9-3161-0A9E-A111EBD5CB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798450"/>
            <a:ext cx="5596597" cy="5392800"/>
          </a:xfrm>
          <a:prstGeom xmlns:a="http://schemas.openxmlformats.org/drawingml/2006/main" prst="roundRect">
            <a:avLst>
              <a:gd name="adj" fmla="val 529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Puja is devotional honouring or veneration of the Buddha.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Mudras are context-dependent symbolic hand gestures used in images and practice.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specification's veneration rather than worship distinction concerns the absence of creator-god theology.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EF77EFF-B92F-466C-AC54-62D5F4164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Image Placeholder - Veneration and Mudras contextual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885E660C-6522-4BEF-900D-4753D0F048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Veneration and Mudras contextual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650912532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10237DF8-94F6-5658-E3C6-428034FA5B7F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4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4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From Evidence to Explanation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4DED9BE1-D08F-445A-5586-672119910864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AFDE8EDF-0714-1B2A-53B5-1867DB3FB036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10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B182972C-1DCE-D5E5-5C0E-AB61A48C6DE1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3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5802CA03-087C-4F22-8E8A-0BF15B7F33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25624"/>
            <a:ext cx="1849120" cy="1962043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3: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78A35A73-C87F-C7E2-D7BA-A2BBAA3774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374372"/>
            <a:ext cx="5596597" cy="2408303"/>
          </a:xfrm>
          <a:prstGeom xmlns:a="http://schemas.openxmlformats.org/drawingml/2006/main" prst="roundRect">
            <a:avLst>
              <a:gd name="adj" fmla="val 11865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Select the most relevant claim.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Connect it to a named source or teaching.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Explain one consequence.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4. </a:t>
            </a:r>
            <a:r>
              <a:t>State one limit or disagreement.</a:t>
            </a:r>
          </a:p>
        </p:txBody>
      </p:sp>
      <p:sp>
        <p:nvSpPr>
          <p:cNvPr id="5" name="Rectangle: Rounded Corners 4">
            <a:extLst xmlns:a="http://schemas.openxmlformats.org/drawingml/2006/main">
              <a:ext uri="{FF2B5EF4-FFF2-40B4-BE49-F238E27FC236}">
                <a16:creationId xmlns:a16="http://schemas.microsoft.com/office/drawing/2014/main" id="{C060186D-0A03-4B5D-9219-6326807EAF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998" y="5032376"/>
            <a:ext cx="2343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7AB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Extension:</a:t>
            </a:r>
          </a:p>
        </p:txBody>
      </p:sp>
      <p:sp>
        <p:nvSpPr>
          <p:cNvPr id="6" name="Rectangle: Rounded Corners 5">
            <a:extLst xmlns:a="http://schemas.openxmlformats.org/drawingml/2006/main">
              <a:ext uri="{FF2B5EF4-FFF2-40B4-BE49-F238E27FC236}">
                <a16:creationId xmlns:a16="http://schemas.microsoft.com/office/drawing/2014/main" id="{D682D6F7-DE07-2F5E-1435-86651E2F01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997" y="5579812"/>
            <a:ext cx="5596597" cy="611438"/>
          </a:xfrm>
          <a:prstGeom xmlns:a="http://schemas.openxmlformats.org/drawingml/2006/main" prst="roundRect">
            <a:avLst>
              <a:gd name="adj" fmla="val 4673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38100" rIns="133350" bIns="3810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Rewrite the explanation from a contrasting viewpoint.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EB5410FE-7F81-4290-A4C2-3AA7B62EA7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Veneration and Mudras source or case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94761F66-32E0-42CD-BCED-CA62F6E84C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99396"/>
            <a:ext cx="5596604" cy="5691854"/>
          </a:xfrm>
          <a:prstGeom xmlns:a="http://schemas.openxmlformats.org/drawingml/2006/main" prst="roundRect">
            <a:avLst>
              <a:gd name="adj" fmla="val 5106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Veneration and Mudras source or case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3393131823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Compare the Perspectives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10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4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30480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Shared Teaching: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Puja is devotional honouring or veneration of the Buddha.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Mudras are context-dependent symbolic hand gestures used in images and practice.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8504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2: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57150" rIns="171450" bIns="571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Choose the most important difference and justify it.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3857625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Tradition Difference: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Puja is devotional honouring or veneration of the Buddha.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Some English-speaking communities do; the assessed distinction concerns what the practice means.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8845392-54E3-4D2E-ADD9-B91F25720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30EF85D-A27E-AD30-0D64-B20AE6793DC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Vocabulary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1F5082FE-9120-B3A7-9224-1842D38BF64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46B3FC67-3C65-D62D-209A-4DC492E1229E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10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2E25696-DC57-F17C-8E49-9E5AE4797E5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5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356F5765-BF95-F56D-7509-843D5888F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2571750"/>
            <a:ext cx="2492833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Key Terms: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B7E06E0-1CBC-FBBB-F342-E2772294B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3119438"/>
            <a:ext cx="5596597" cy="3071813"/>
          </a:xfrm>
          <a:prstGeom xmlns:a="http://schemas.openxmlformats.org/drawingml/2006/main" prst="roundRect">
            <a:avLst>
              <a:gd name="adj" fmla="val 930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mudra</a:t>
            </a:r>
            <a:r>
              <a:t> — Mudras are context-dependent symbolic hand gestures used in images and practice</a:t>
            </a:r>
          </a:p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veneration</a:t>
            </a:r>
            <a:r>
              <a:t> — Puja is devotional honouring or veneration of the Buddha, Dhamma and Sangha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offering</a:t>
            </a:r>
            <a:r>
              <a:t> — something presented in worship as an act of respect, gratitude or devotion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7E166B64-12D3-3839-1C75-8B0541117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1: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148CE2D2-48C8-28AE-BFFD-DB2FE7D23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797147"/>
            <a:ext cx="5596597" cy="1571625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mudra.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Use veneration in one claim.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Distinguish offering.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EDA18-0B61-4C74-B720-04F3FE53B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Veneration and Mudras concept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E297DED4-7E92-44EC-BB17-E507CD87F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Veneration and Mudras concept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252580488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Assessment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10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6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3676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Success Criteria: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State two distinct beliefs or viewpoints.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Develop each point accurately.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relevant specialist vocabulary.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5: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Explain two beliefs or viewpoints about veneration and mudras. [5]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40005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mudra and veneration precisely.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Test the conclusion against a different viewpoint.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Do not treat disagreement as simple ignorance.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C7000FFC-9F21-4138-8C8B-47F56A18E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A89C554-AAAA-892F-684C-8A6AC6BCECA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Final Enquiry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A6402D8D-AEFB-DCE2-E132-287752459FC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B0130816-BDFA-1196-A946-153C972A19D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10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6388537-AEF4-126E-F3F5-ABBCF3501CF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7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F4AC423-A23A-492B-0C5D-FDECD438A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Plenary: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41677C7-C541-DE94-F3AA-68C77D845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What is the strongest conclusion, and why?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3A1347E0-6F4B-4FC2-89EC-F9894AD45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Return image for veneration and mudras · crop to fill">
            <a:extLst xmlns:a="http://schemas.openxmlformats.org/drawingml/2006/main">
              <a:ext uri="{FF2B5EF4-FFF2-40B4-BE49-F238E27FC236}">
                <a16:creationId xmlns:a16="http://schemas.microsoft.com/office/drawing/2014/main" id="{8B6DB258-96CB-44DD-8639-254ACDD76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114550"/>
            <a:ext cx="11239500" cy="4076700"/>
          </a:xfrm>
          <a:prstGeom xmlns:a="http://schemas.openxmlformats.org/drawingml/2006/main" prst="roundRect">
            <a:avLst>
              <a:gd name="adj" fmla="val 7009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Return image for veneration and mudras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568668669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Materials &amp; Resources</a:t>
            </a: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BUDDHISM  |  LESSON 10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8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3812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Materials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Exercise books and highlighters [Slides 1–7]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No separate handout required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User-selected images for labelled frames [Title; selected slides]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6670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Resources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Route A specification [Slides 1–assessment]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Buddhist religious life [teaching slides]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Buddhist Rituals and Observances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GCSE Religious Studies Route A Guidance for Teaching [teaching slides]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4927F-9C17-49E5-BC75-3C9569AE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theme/theme1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2026-08-19T12:02:29.2010000Z</dcterms:created>
  <dcterms:modified xsi:type="dcterms:W3CDTF">2026-08-19T12:02:29.2010000Z</dcterms:modified>
</coreProperties>
</file>